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theme/themeOverride3.xml" ContentType="application/vnd.openxmlformats-officedocument.themeOverride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5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6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7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12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13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4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5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6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theme/themeOverride4.xml" ContentType="application/vnd.openxmlformats-officedocument.themeOverride+xml"/>
  <Override PartName="/ppt/charts/chart17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5.xml" ContentType="application/vnd.openxmlformats-officedocument.presentationml.notesSlide+xml"/>
  <Override PartName="/ppt/charts/chart18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9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6.xml" ContentType="application/vnd.openxmlformats-officedocument.presentationml.notesSlide+xml"/>
  <Override PartName="/ppt/charts/chart20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drawings/drawing5.xml" ContentType="application/vnd.openxmlformats-officedocument.drawingml.chartshapes+xml"/>
  <Override PartName="/ppt/charts/chart21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4"/>
  </p:sldMasterIdLst>
  <p:notesMasterIdLst>
    <p:notesMasterId r:id="rId82"/>
  </p:notesMasterIdLst>
  <p:sldIdLst>
    <p:sldId id="621" r:id="rId5"/>
    <p:sldId id="310" r:id="rId6"/>
    <p:sldId id="2147480445" r:id="rId7"/>
    <p:sldId id="317" r:id="rId8"/>
    <p:sldId id="312" r:id="rId9"/>
    <p:sldId id="316" r:id="rId10"/>
    <p:sldId id="634" r:id="rId11"/>
    <p:sldId id="629" r:id="rId12"/>
    <p:sldId id="321" r:id="rId13"/>
    <p:sldId id="314" r:id="rId14"/>
    <p:sldId id="318" r:id="rId15"/>
    <p:sldId id="319" r:id="rId16"/>
    <p:sldId id="635" r:id="rId17"/>
    <p:sldId id="322" r:id="rId18"/>
    <p:sldId id="323" r:id="rId19"/>
    <p:sldId id="324" r:id="rId20"/>
    <p:sldId id="325" r:id="rId21"/>
    <p:sldId id="389" r:id="rId22"/>
    <p:sldId id="636" r:id="rId23"/>
    <p:sldId id="330" r:id="rId24"/>
    <p:sldId id="281" r:id="rId25"/>
    <p:sldId id="395" r:id="rId26"/>
    <p:sldId id="331" r:id="rId27"/>
    <p:sldId id="627" r:id="rId28"/>
    <p:sldId id="347" r:id="rId29"/>
    <p:sldId id="386" r:id="rId30"/>
    <p:sldId id="348" r:id="rId31"/>
    <p:sldId id="2147480453" r:id="rId32"/>
    <p:sldId id="2147480454" r:id="rId33"/>
    <p:sldId id="2147480455" r:id="rId34"/>
    <p:sldId id="2147480456" r:id="rId35"/>
    <p:sldId id="2147480457" r:id="rId36"/>
    <p:sldId id="2147480469" r:id="rId37"/>
    <p:sldId id="2147480470" r:id="rId38"/>
    <p:sldId id="2147480471" r:id="rId39"/>
    <p:sldId id="2147480472" r:id="rId40"/>
    <p:sldId id="2147480473" r:id="rId41"/>
    <p:sldId id="2147480474" r:id="rId42"/>
    <p:sldId id="2147480446" r:id="rId43"/>
    <p:sldId id="623" r:id="rId44"/>
    <p:sldId id="640" r:id="rId45"/>
    <p:sldId id="641" r:id="rId46"/>
    <p:sldId id="642" r:id="rId47"/>
    <p:sldId id="643" r:id="rId48"/>
    <p:sldId id="644" r:id="rId49"/>
    <p:sldId id="2147480475" r:id="rId50"/>
    <p:sldId id="2147480476" r:id="rId51"/>
    <p:sldId id="2147480477" r:id="rId52"/>
    <p:sldId id="2147480478" r:id="rId53"/>
    <p:sldId id="2147480447" r:id="rId54"/>
    <p:sldId id="396" r:id="rId55"/>
    <p:sldId id="354" r:id="rId56"/>
    <p:sldId id="646" r:id="rId57"/>
    <p:sldId id="2147480479" r:id="rId58"/>
    <p:sldId id="2147480480" r:id="rId59"/>
    <p:sldId id="2147480481" r:id="rId60"/>
    <p:sldId id="2147480482" r:id="rId61"/>
    <p:sldId id="2147480448" r:id="rId62"/>
    <p:sldId id="387" r:id="rId63"/>
    <p:sldId id="357" r:id="rId64"/>
    <p:sldId id="361" r:id="rId65"/>
    <p:sldId id="633" r:id="rId66"/>
    <p:sldId id="2147480449" r:id="rId67"/>
    <p:sldId id="369" r:id="rId68"/>
    <p:sldId id="2147480450" r:id="rId69"/>
    <p:sldId id="372" r:id="rId70"/>
    <p:sldId id="374" r:id="rId71"/>
    <p:sldId id="375" r:id="rId72"/>
    <p:sldId id="2147480451" r:id="rId73"/>
    <p:sldId id="383" r:id="rId74"/>
    <p:sldId id="419" r:id="rId75"/>
    <p:sldId id="612" r:id="rId76"/>
    <p:sldId id="2147480440" r:id="rId77"/>
    <p:sldId id="2147480441" r:id="rId78"/>
    <p:sldId id="2147480442" r:id="rId79"/>
    <p:sldId id="2147480443" r:id="rId80"/>
    <p:sldId id="2147480444" r:id="rId81"/>
  </p:sldIdLst>
  <p:sldSz cx="12192000" cy="6858000"/>
  <p:notesSz cx="6858000" cy="9144000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8864509-DC1E-291E-22DE-8831ABBC68E4}" name="Vigdís Hallgrímsdóttir" initials="VH" userId="S::vigdisha@landspitali.is::8e554d4b-9b81-4bcb-8254-35bd7b29c78f" providerId="AD"/>
  <p188:author id="{BE3D7B1E-CC5C-1D69-5703-D18DC28D16E8}" name="Halla Gunnarsdóttir" initials="" userId="S::hallagu@landspitali.is::fcfe7f52-7524-48fd-9ac6-d7d61b602cd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80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347B55F-55CE-45FC-B812-D10F466E5FBF}" v="1" dt="2025-09-25T09:34:09.6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2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45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6" Type="http://schemas.openxmlformats.org/officeDocument/2006/relationships/slide" Target="slides/slide72.xml"/><Relationship Id="rId84" Type="http://schemas.openxmlformats.org/officeDocument/2006/relationships/viewProps" Target="viewProps.xml"/><Relationship Id="rId89" Type="http://schemas.microsoft.com/office/2018/10/relationships/authors" Target="author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87" Type="http://schemas.microsoft.com/office/2016/11/relationships/changesInfo" Target="changesInfos/changesInfo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slide" Target="slides/slide73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presProps" Target="presProps.xml"/><Relationship Id="rId88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yggvi Ólafsson" userId="af0b99b7-3d2d-4874-9966-384db256713e" providerId="ADAL" clId="{A347B55F-55CE-45FC-B812-D10F466E5FBF}"/>
    <pc:docChg chg="custSel modSld">
      <pc:chgData name="Tryggvi Ólafsson" userId="af0b99b7-3d2d-4874-9966-384db256713e" providerId="ADAL" clId="{A347B55F-55CE-45FC-B812-D10F466E5FBF}" dt="2025-09-25T09:34:20.031" v="4" actId="18131"/>
      <pc:docMkLst>
        <pc:docMk/>
      </pc:docMkLst>
      <pc:sldChg chg="addSp delSp modSp mod">
        <pc:chgData name="Tryggvi Ólafsson" userId="af0b99b7-3d2d-4874-9966-384db256713e" providerId="ADAL" clId="{A347B55F-55CE-45FC-B812-D10F466E5FBF}" dt="2025-09-25T09:34:20.031" v="4" actId="18131"/>
        <pc:sldMkLst>
          <pc:docMk/>
          <pc:sldMk cId="1401670731" sldId="2147480456"/>
        </pc:sldMkLst>
        <pc:spChg chg="add del mod">
          <ac:chgData name="Tryggvi Ólafsson" userId="af0b99b7-3d2d-4874-9966-384db256713e" providerId="ADAL" clId="{A347B55F-55CE-45FC-B812-D10F466E5FBF}" dt="2025-09-25T09:34:09.614" v="1"/>
          <ac:spMkLst>
            <pc:docMk/>
            <pc:sldMk cId="1401670731" sldId="2147480456"/>
            <ac:spMk id="3" creationId="{2A6176E1-A33B-6986-FE09-AA3B222DBBC9}"/>
          </ac:spMkLst>
        </pc:spChg>
        <pc:picChg chg="add mod modCrop">
          <ac:chgData name="Tryggvi Ólafsson" userId="af0b99b7-3d2d-4874-9966-384db256713e" providerId="ADAL" clId="{A347B55F-55CE-45FC-B812-D10F466E5FBF}" dt="2025-09-25T09:34:20.031" v="4" actId="18131"/>
          <ac:picMkLst>
            <pc:docMk/>
            <pc:sldMk cId="1401670731" sldId="2147480456"/>
            <ac:picMk id="7" creationId="{DCAA4C36-92D5-CBED-33C8-AF56CE37C22C}"/>
          </ac:picMkLst>
        </pc:picChg>
        <pc:picChg chg="del">
          <ac:chgData name="Tryggvi Ólafsson" userId="af0b99b7-3d2d-4874-9966-384db256713e" providerId="ADAL" clId="{A347B55F-55CE-45FC-B812-D10F466E5FBF}" dt="2025-09-25T09:34:05.465" v="0" actId="478"/>
          <ac:picMkLst>
            <pc:docMk/>
            <pc:sldMk cId="1401670731" sldId="2147480456"/>
            <ac:picMk id="8" creationId="{63D5E900-15D7-34CF-88F9-52802CAFD243}"/>
          </ac:picMkLst>
        </pc:picChg>
      </pc:sldChg>
    </pc:docChg>
  </pc:docChgLst>
  <pc:docChgLst>
    <pc:chgData name="Tryggvi Ólafsson" userId="af0b99b7-3d2d-4874-9966-384db256713e" providerId="ADAL" clId="{1E3DC1CF-CA55-42E3-99D7-837AAAF00455}"/>
    <pc:docChg chg="undo custSel addSld delSld modSld sldOrd">
      <pc:chgData name="Tryggvi Ólafsson" userId="af0b99b7-3d2d-4874-9966-384db256713e" providerId="ADAL" clId="{1E3DC1CF-CA55-42E3-99D7-837AAAF00455}" dt="2025-08-26T14:34:31.963" v="1058" actId="14100"/>
      <pc:docMkLst>
        <pc:docMk/>
      </pc:docMkLst>
      <pc:sldChg chg="addSp delSp modSp mod">
        <pc:chgData name="Tryggvi Ólafsson" userId="af0b99b7-3d2d-4874-9966-384db256713e" providerId="ADAL" clId="{1E3DC1CF-CA55-42E3-99D7-837AAAF00455}" dt="2025-08-26T10:45:03.320" v="7"/>
        <pc:sldMkLst>
          <pc:docMk/>
          <pc:sldMk cId="0" sldId="316"/>
        </pc:sldMkLst>
        <pc:spChg chg="add mod">
          <ac:chgData name="Tryggvi Ólafsson" userId="af0b99b7-3d2d-4874-9966-384db256713e" providerId="ADAL" clId="{1E3DC1CF-CA55-42E3-99D7-837AAAF00455}" dt="2025-08-26T10:45:03.320" v="7"/>
          <ac:spMkLst>
            <pc:docMk/>
            <pc:sldMk cId="0" sldId="316"/>
            <ac:spMk id="3" creationId="{8BD8BB47-0AF6-208C-3EEC-94752FBF5D63}"/>
          </ac:spMkLst>
        </pc:spChg>
        <pc:graphicFrameChg chg="add mod">
          <ac:chgData name="Tryggvi Ólafsson" userId="af0b99b7-3d2d-4874-9966-384db256713e" providerId="ADAL" clId="{1E3DC1CF-CA55-42E3-99D7-837AAAF00455}" dt="2025-08-26T10:45:03.320" v="7"/>
          <ac:graphicFrameMkLst>
            <pc:docMk/>
            <pc:sldMk cId="0" sldId="316"/>
            <ac:graphicFrameMk id="5" creationId="{3750461D-4BF5-E85E-BAB7-E2499F9BEB56}"/>
          </ac:graphicFrameMkLst>
        </pc:graphicFrameChg>
      </pc:sldChg>
      <pc:sldChg chg="modSp mod">
        <pc:chgData name="Tryggvi Ólafsson" userId="af0b99b7-3d2d-4874-9966-384db256713e" providerId="ADAL" clId="{1E3DC1CF-CA55-42E3-99D7-837AAAF00455}" dt="2025-08-26T10:44:09.373" v="5" actId="20577"/>
        <pc:sldMkLst>
          <pc:docMk/>
          <pc:sldMk cId="0" sldId="317"/>
        </pc:sldMkLst>
        <pc:spChg chg="mod">
          <ac:chgData name="Tryggvi Ólafsson" userId="af0b99b7-3d2d-4874-9966-384db256713e" providerId="ADAL" clId="{1E3DC1CF-CA55-42E3-99D7-837AAAF00455}" dt="2025-08-26T10:44:09.373" v="5" actId="20577"/>
          <ac:spMkLst>
            <pc:docMk/>
            <pc:sldMk cId="0" sldId="317"/>
            <ac:spMk id="3" creationId="{00000000-0000-0000-0000-000000000000}"/>
          </ac:spMkLst>
        </pc:spChg>
      </pc:sldChg>
      <pc:sldChg chg="addSp delSp modSp mod">
        <pc:chgData name="Tryggvi Ólafsson" userId="af0b99b7-3d2d-4874-9966-384db256713e" providerId="ADAL" clId="{1E3DC1CF-CA55-42E3-99D7-837AAAF00455}" dt="2025-08-26T10:47:30.340" v="51" actId="1035"/>
        <pc:sldMkLst>
          <pc:docMk/>
          <pc:sldMk cId="0" sldId="319"/>
        </pc:sldMkLst>
        <pc:picChg chg="add mod">
          <ac:chgData name="Tryggvi Ólafsson" userId="af0b99b7-3d2d-4874-9966-384db256713e" providerId="ADAL" clId="{1E3DC1CF-CA55-42E3-99D7-837AAAF00455}" dt="2025-08-26T10:47:30.340" v="51" actId="1035"/>
          <ac:picMkLst>
            <pc:docMk/>
            <pc:sldMk cId="0" sldId="319"/>
            <ac:picMk id="2" creationId="{23537A01-033C-A4CA-0EB7-2B64829364F4}"/>
          </ac:picMkLst>
        </pc:picChg>
      </pc:sldChg>
      <pc:sldChg chg="modSp mod">
        <pc:chgData name="Tryggvi Ólafsson" userId="af0b99b7-3d2d-4874-9966-384db256713e" providerId="ADAL" clId="{1E3DC1CF-CA55-42E3-99D7-837AAAF00455}" dt="2025-08-26T12:55:31.235" v="85" actId="20577"/>
        <pc:sldMkLst>
          <pc:docMk/>
          <pc:sldMk cId="0" sldId="331"/>
        </pc:sldMkLst>
        <pc:spChg chg="mod">
          <ac:chgData name="Tryggvi Ólafsson" userId="af0b99b7-3d2d-4874-9966-384db256713e" providerId="ADAL" clId="{1E3DC1CF-CA55-42E3-99D7-837AAAF00455}" dt="2025-08-26T12:55:31.235" v="85" actId="20577"/>
          <ac:spMkLst>
            <pc:docMk/>
            <pc:sldMk cId="0" sldId="331"/>
            <ac:spMk id="9" creationId="{00000000-0000-0000-0000-000000000000}"/>
          </ac:spMkLst>
        </pc:spChg>
      </pc:sldChg>
      <pc:sldChg chg="del">
        <pc:chgData name="Tryggvi Ólafsson" userId="af0b99b7-3d2d-4874-9966-384db256713e" providerId="ADAL" clId="{1E3DC1CF-CA55-42E3-99D7-837AAAF00455}" dt="2025-08-26T13:15:35.086" v="206" actId="47"/>
        <pc:sldMkLst>
          <pc:docMk/>
          <pc:sldMk cId="0" sldId="333"/>
        </pc:sldMkLst>
      </pc:sldChg>
      <pc:sldChg chg="addSp delSp modSp mod">
        <pc:chgData name="Tryggvi Ólafsson" userId="af0b99b7-3d2d-4874-9966-384db256713e" providerId="ADAL" clId="{1E3DC1CF-CA55-42E3-99D7-837AAAF00455}" dt="2025-08-26T12:56:45.934" v="97" actId="20577"/>
        <pc:sldMkLst>
          <pc:docMk/>
          <pc:sldMk cId="0" sldId="347"/>
        </pc:sldMkLst>
        <pc:spChg chg="mod">
          <ac:chgData name="Tryggvi Ólafsson" userId="af0b99b7-3d2d-4874-9966-384db256713e" providerId="ADAL" clId="{1E3DC1CF-CA55-42E3-99D7-837AAAF00455}" dt="2025-08-26T12:56:45.934" v="97" actId="20577"/>
          <ac:spMkLst>
            <pc:docMk/>
            <pc:sldMk cId="0" sldId="347"/>
            <ac:spMk id="5" creationId="{1D2341B2-C4AF-44A0-C2C3-91E55F1552AA}"/>
          </ac:spMkLst>
        </pc:spChg>
        <pc:picChg chg="add mod ord">
          <ac:chgData name="Tryggvi Ólafsson" userId="af0b99b7-3d2d-4874-9966-384db256713e" providerId="ADAL" clId="{1E3DC1CF-CA55-42E3-99D7-837AAAF00455}" dt="2025-08-26T12:56:40.793" v="95" actId="14100"/>
          <ac:picMkLst>
            <pc:docMk/>
            <pc:sldMk cId="0" sldId="347"/>
            <ac:picMk id="2" creationId="{D4A50595-E179-6E6D-C019-F54C065440CC}"/>
          </ac:picMkLst>
        </pc:picChg>
      </pc:sldChg>
      <pc:sldChg chg="addSp delSp modSp mod ord">
        <pc:chgData name="Tryggvi Ólafsson" userId="af0b99b7-3d2d-4874-9966-384db256713e" providerId="ADAL" clId="{1E3DC1CF-CA55-42E3-99D7-837AAAF00455}" dt="2025-08-26T13:21:19.639" v="301"/>
        <pc:sldMkLst>
          <pc:docMk/>
          <pc:sldMk cId="0" sldId="348"/>
        </pc:sldMkLst>
        <pc:picChg chg="add mod ord modCrop">
          <ac:chgData name="Tryggvi Ólafsson" userId="af0b99b7-3d2d-4874-9966-384db256713e" providerId="ADAL" clId="{1E3DC1CF-CA55-42E3-99D7-837AAAF00455}" dt="2025-08-26T13:16:22.296" v="250" actId="1038"/>
          <ac:picMkLst>
            <pc:docMk/>
            <pc:sldMk cId="0" sldId="348"/>
            <ac:picMk id="2" creationId="{E54E5492-80E2-2C11-76DB-5CF1DBEE5F21}"/>
          </ac:picMkLst>
        </pc:picChg>
      </pc:sldChg>
      <pc:sldChg chg="del">
        <pc:chgData name="Tryggvi Ólafsson" userId="af0b99b7-3d2d-4874-9966-384db256713e" providerId="ADAL" clId="{1E3DC1CF-CA55-42E3-99D7-837AAAF00455}" dt="2025-08-26T13:19:01.074" v="270" actId="47"/>
        <pc:sldMkLst>
          <pc:docMk/>
          <pc:sldMk cId="0" sldId="350"/>
        </pc:sldMkLst>
      </pc:sldChg>
      <pc:sldChg chg="addSp delSp modSp mod">
        <pc:chgData name="Tryggvi Ólafsson" userId="af0b99b7-3d2d-4874-9966-384db256713e" providerId="ADAL" clId="{1E3DC1CF-CA55-42E3-99D7-837AAAF00455}" dt="2025-08-26T14:13:40.664" v="812" actId="732"/>
        <pc:sldMkLst>
          <pc:docMk/>
          <pc:sldMk cId="0" sldId="354"/>
        </pc:sldMkLst>
        <pc:spChg chg="mod">
          <ac:chgData name="Tryggvi Ólafsson" userId="af0b99b7-3d2d-4874-9966-384db256713e" providerId="ADAL" clId="{1E3DC1CF-CA55-42E3-99D7-837AAAF00455}" dt="2025-08-26T14:13:05.841" v="805" actId="20577"/>
          <ac:spMkLst>
            <pc:docMk/>
            <pc:sldMk cId="0" sldId="354"/>
            <ac:spMk id="3" creationId="{B87DC6B1-5F62-1976-2F26-1323AB77ACBD}"/>
          </ac:spMkLst>
        </pc:spChg>
        <pc:picChg chg="add mod modCrop">
          <ac:chgData name="Tryggvi Ólafsson" userId="af0b99b7-3d2d-4874-9966-384db256713e" providerId="ADAL" clId="{1E3DC1CF-CA55-42E3-99D7-837AAAF00455}" dt="2025-08-26T14:13:40.664" v="812" actId="732"/>
          <ac:picMkLst>
            <pc:docMk/>
            <pc:sldMk cId="0" sldId="354"/>
            <ac:picMk id="2" creationId="{8C4CE46B-9E1A-A630-02C2-FCB30C62888E}"/>
          </ac:picMkLst>
        </pc:picChg>
      </pc:sldChg>
      <pc:sldChg chg="addSp delSp modSp mod modClrScheme chgLayout">
        <pc:chgData name="Tryggvi Ólafsson" userId="af0b99b7-3d2d-4874-9966-384db256713e" providerId="ADAL" clId="{1E3DC1CF-CA55-42E3-99D7-837AAAF00455}" dt="2025-08-26T14:28:06.274" v="1029" actId="18131"/>
        <pc:sldMkLst>
          <pc:docMk/>
          <pc:sldMk cId="0" sldId="357"/>
        </pc:sldMkLst>
        <pc:spChg chg="mod ord">
          <ac:chgData name="Tryggvi Ólafsson" userId="af0b99b7-3d2d-4874-9966-384db256713e" providerId="ADAL" clId="{1E3DC1CF-CA55-42E3-99D7-837AAAF00455}" dt="2025-08-26T14:22:22.351" v="989" actId="948"/>
          <ac:spMkLst>
            <pc:docMk/>
            <pc:sldMk cId="0" sldId="357"/>
            <ac:spMk id="4" creationId="{00000000-0000-0000-0000-000000000000}"/>
          </ac:spMkLst>
        </pc:spChg>
        <pc:graphicFrameChg chg="add mod">
          <ac:chgData name="Tryggvi Ólafsson" userId="af0b99b7-3d2d-4874-9966-384db256713e" providerId="ADAL" clId="{1E3DC1CF-CA55-42E3-99D7-837AAAF00455}" dt="2025-08-26T14:27:36.935" v="1025" actId="255"/>
          <ac:graphicFrameMkLst>
            <pc:docMk/>
            <pc:sldMk cId="0" sldId="357"/>
            <ac:graphicFrameMk id="8" creationId="{D9496731-DDFE-9ABB-FF60-808846301F2D}"/>
          </ac:graphicFrameMkLst>
        </pc:graphicFrameChg>
        <pc:picChg chg="add mod modCrop">
          <ac:chgData name="Tryggvi Ólafsson" userId="af0b99b7-3d2d-4874-9966-384db256713e" providerId="ADAL" clId="{1E3DC1CF-CA55-42E3-99D7-837AAAF00455}" dt="2025-08-26T14:28:06.274" v="1029" actId="18131"/>
          <ac:picMkLst>
            <pc:docMk/>
            <pc:sldMk cId="0" sldId="357"/>
            <ac:picMk id="10" creationId="{305731B0-E8B8-1018-A33B-2350186DBD2A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30:29.281" v="1033" actId="732"/>
        <pc:sldMkLst>
          <pc:docMk/>
          <pc:sldMk cId="0" sldId="361"/>
        </pc:sldMkLst>
        <pc:picChg chg="add mod modCrop">
          <ac:chgData name="Tryggvi Ólafsson" userId="af0b99b7-3d2d-4874-9966-384db256713e" providerId="ADAL" clId="{1E3DC1CF-CA55-42E3-99D7-837AAAF00455}" dt="2025-08-26T14:30:29.281" v="1033" actId="732"/>
          <ac:picMkLst>
            <pc:docMk/>
            <pc:sldMk cId="0" sldId="361"/>
            <ac:picMk id="2" creationId="{05E09E73-C1EE-66B2-7695-C54B11D46AFC}"/>
          </ac:picMkLst>
        </pc:picChg>
      </pc:sldChg>
      <pc:sldChg chg="del">
        <pc:chgData name="Tryggvi Ólafsson" userId="af0b99b7-3d2d-4874-9966-384db256713e" providerId="ADAL" clId="{1E3DC1CF-CA55-42E3-99D7-837AAAF00455}" dt="2025-08-26T14:32:23.718" v="1049" actId="47"/>
        <pc:sldMkLst>
          <pc:docMk/>
          <pc:sldMk cId="0" sldId="364"/>
        </pc:sldMkLst>
      </pc:sldChg>
      <pc:sldChg chg="del">
        <pc:chgData name="Tryggvi Ólafsson" userId="af0b99b7-3d2d-4874-9966-384db256713e" providerId="ADAL" clId="{1E3DC1CF-CA55-42E3-99D7-837AAAF00455}" dt="2025-08-26T12:33:06.445" v="52" actId="47"/>
        <pc:sldMkLst>
          <pc:docMk/>
          <pc:sldMk cId="0" sldId="368"/>
        </pc:sldMkLst>
      </pc:sldChg>
      <pc:sldChg chg="modSp mod">
        <pc:chgData name="Tryggvi Ólafsson" userId="af0b99b7-3d2d-4874-9966-384db256713e" providerId="ADAL" clId="{1E3DC1CF-CA55-42E3-99D7-837AAAF00455}" dt="2025-08-26T14:31:37.299" v="1048" actId="20577"/>
        <pc:sldMkLst>
          <pc:docMk/>
          <pc:sldMk cId="0" sldId="369"/>
        </pc:sldMkLst>
        <pc:spChg chg="mod">
          <ac:chgData name="Tryggvi Ólafsson" userId="af0b99b7-3d2d-4874-9966-384db256713e" providerId="ADAL" clId="{1E3DC1CF-CA55-42E3-99D7-837AAAF00455}" dt="2025-08-26T14:31:31.347" v="1045" actId="20577"/>
          <ac:spMkLst>
            <pc:docMk/>
            <pc:sldMk cId="0" sldId="369"/>
            <ac:spMk id="2" creationId="{00000000-0000-0000-0000-000000000000}"/>
          </ac:spMkLst>
        </pc:spChg>
        <pc:spChg chg="mod">
          <ac:chgData name="Tryggvi Ólafsson" userId="af0b99b7-3d2d-4874-9966-384db256713e" providerId="ADAL" clId="{1E3DC1CF-CA55-42E3-99D7-837AAAF00455}" dt="2025-08-26T14:31:37.299" v="1048" actId="20577"/>
          <ac:spMkLst>
            <pc:docMk/>
            <pc:sldMk cId="0" sldId="369"/>
            <ac:spMk id="9" creationId="{ABD9CF90-C73A-242F-553A-1D3278518D1F}"/>
          </ac:spMkLst>
        </pc:spChg>
      </pc:sldChg>
      <pc:sldChg chg="addSp delSp modSp mod">
        <pc:chgData name="Tryggvi Ólafsson" userId="af0b99b7-3d2d-4874-9966-384db256713e" providerId="ADAL" clId="{1E3DC1CF-CA55-42E3-99D7-837AAAF00455}" dt="2025-08-26T12:57:55.214" v="106" actId="1036"/>
        <pc:sldMkLst>
          <pc:docMk/>
          <pc:sldMk cId="0" sldId="386"/>
        </pc:sldMkLst>
        <pc:spChg chg="mod">
          <ac:chgData name="Tryggvi Ólafsson" userId="af0b99b7-3d2d-4874-9966-384db256713e" providerId="ADAL" clId="{1E3DC1CF-CA55-42E3-99D7-837AAAF00455}" dt="2025-08-26T12:57:31.237" v="98" actId="20577"/>
          <ac:spMkLst>
            <pc:docMk/>
            <pc:sldMk cId="0" sldId="386"/>
            <ac:spMk id="2" creationId="{00000000-0000-0000-0000-000000000000}"/>
          </ac:spMkLst>
        </pc:spChg>
        <pc:picChg chg="add mod ord modCrop">
          <ac:chgData name="Tryggvi Ólafsson" userId="af0b99b7-3d2d-4874-9966-384db256713e" providerId="ADAL" clId="{1E3DC1CF-CA55-42E3-99D7-837AAAF00455}" dt="2025-08-26T12:57:55.214" v="106" actId="1036"/>
          <ac:picMkLst>
            <pc:docMk/>
            <pc:sldMk cId="0" sldId="386"/>
            <ac:picMk id="3" creationId="{6A334276-DCF4-FF03-1605-0D501F6877F8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21:01.161" v="986" actId="14100"/>
        <pc:sldMkLst>
          <pc:docMk/>
          <pc:sldMk cId="0" sldId="387"/>
        </pc:sldMkLst>
        <pc:spChg chg="mod">
          <ac:chgData name="Tryggvi Ólafsson" userId="af0b99b7-3d2d-4874-9966-384db256713e" providerId="ADAL" clId="{1E3DC1CF-CA55-42E3-99D7-837AAAF00455}" dt="2025-08-26T14:20:49.553" v="984" actId="14100"/>
          <ac:spMkLst>
            <pc:docMk/>
            <pc:sldMk cId="0" sldId="387"/>
            <ac:spMk id="2" creationId="{00000000-0000-0000-0000-000000000000}"/>
          </ac:spMkLst>
        </pc:spChg>
        <pc:picChg chg="add mod modCrop">
          <ac:chgData name="Tryggvi Ólafsson" userId="af0b99b7-3d2d-4874-9966-384db256713e" providerId="ADAL" clId="{1E3DC1CF-CA55-42E3-99D7-837AAAF00455}" dt="2025-08-26T14:21:01.161" v="986" actId="14100"/>
          <ac:picMkLst>
            <pc:docMk/>
            <pc:sldMk cId="0" sldId="387"/>
            <ac:picMk id="3" creationId="{06F399AF-2BA1-4FE6-A20C-F6F9EA4FD77F}"/>
          </ac:picMkLst>
        </pc:picChg>
      </pc:sldChg>
      <pc:sldChg chg="del">
        <pc:chgData name="Tryggvi Ólafsson" userId="af0b99b7-3d2d-4874-9966-384db256713e" providerId="ADAL" clId="{1E3DC1CF-CA55-42E3-99D7-837AAAF00455}" dt="2025-08-26T12:33:06.445" v="52" actId="47"/>
        <pc:sldMkLst>
          <pc:docMk/>
          <pc:sldMk cId="0" sldId="392"/>
        </pc:sldMkLst>
      </pc:sldChg>
      <pc:sldChg chg="addSp delSp modSp mod">
        <pc:chgData name="Tryggvi Ólafsson" userId="af0b99b7-3d2d-4874-9966-384db256713e" providerId="ADAL" clId="{1E3DC1CF-CA55-42E3-99D7-837AAAF00455}" dt="2025-08-26T12:43:07.149" v="58" actId="732"/>
        <pc:sldMkLst>
          <pc:docMk/>
          <pc:sldMk cId="0" sldId="395"/>
        </pc:sldMkLst>
        <pc:spChg chg="mod">
          <ac:chgData name="Tryggvi Ólafsson" userId="af0b99b7-3d2d-4874-9966-384db256713e" providerId="ADAL" clId="{1E3DC1CF-CA55-42E3-99D7-837AAAF00455}" dt="2025-08-26T12:34:23.431" v="53" actId="20577"/>
          <ac:spMkLst>
            <pc:docMk/>
            <pc:sldMk cId="0" sldId="395"/>
            <ac:spMk id="2" creationId="{82C9FE87-F927-4748-8232-5CF0A310F476}"/>
          </ac:spMkLst>
        </pc:spChg>
        <pc:picChg chg="add mod modCrop">
          <ac:chgData name="Tryggvi Ólafsson" userId="af0b99b7-3d2d-4874-9966-384db256713e" providerId="ADAL" clId="{1E3DC1CF-CA55-42E3-99D7-837AAAF00455}" dt="2025-08-26T12:43:07.149" v="58" actId="732"/>
          <ac:picMkLst>
            <pc:docMk/>
            <pc:sldMk cId="0" sldId="395"/>
            <ac:picMk id="4" creationId="{3AF4307B-922B-92DE-49C8-0EF9E16F4499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10:56.558" v="804"/>
        <pc:sldMkLst>
          <pc:docMk/>
          <pc:sldMk cId="894472825" sldId="396"/>
        </pc:sldMkLst>
        <pc:graphicFrameChg chg="add mod">
          <ac:chgData name="Tryggvi Ólafsson" userId="af0b99b7-3d2d-4874-9966-384db256713e" providerId="ADAL" clId="{1E3DC1CF-CA55-42E3-99D7-837AAAF00455}" dt="2025-08-26T14:10:56.558" v="804"/>
          <ac:graphicFrameMkLst>
            <pc:docMk/>
            <pc:sldMk cId="894472825" sldId="396"/>
            <ac:graphicFrameMk id="3" creationId="{F0620363-0A10-497D-FF3F-B6AFEBCECF91}"/>
          </ac:graphicFrameMkLst>
        </pc:graphicFrameChg>
      </pc:sldChg>
      <pc:sldChg chg="modSp mod">
        <pc:chgData name="Tryggvi Ólafsson" userId="af0b99b7-3d2d-4874-9966-384db256713e" providerId="ADAL" clId="{1E3DC1CF-CA55-42E3-99D7-837AAAF00455}" dt="2025-08-26T14:34:31.963" v="1058" actId="14100"/>
        <pc:sldMkLst>
          <pc:docMk/>
          <pc:sldMk cId="844084126" sldId="419"/>
        </pc:sldMkLst>
        <pc:spChg chg="mod">
          <ac:chgData name="Tryggvi Ólafsson" userId="af0b99b7-3d2d-4874-9966-384db256713e" providerId="ADAL" clId="{1E3DC1CF-CA55-42E3-99D7-837AAAF00455}" dt="2025-08-26T14:34:31.963" v="1058" actId="14100"/>
          <ac:spMkLst>
            <pc:docMk/>
            <pc:sldMk cId="844084126" sldId="419"/>
            <ac:spMk id="4" creationId="{F94303E3-1D76-08D1-F42B-9F3318C55A93}"/>
          </ac:spMkLst>
        </pc:spChg>
      </pc:sldChg>
      <pc:sldChg chg="addSp delSp modSp mod">
        <pc:chgData name="Tryggvi Ólafsson" userId="af0b99b7-3d2d-4874-9966-384db256713e" providerId="ADAL" clId="{1E3DC1CF-CA55-42E3-99D7-837AAAF00455}" dt="2025-08-26T14:03:33.455" v="674" actId="14100"/>
        <pc:sldMkLst>
          <pc:docMk/>
          <pc:sldMk cId="1549103046" sldId="623"/>
        </pc:sldMkLst>
        <pc:picChg chg="add mod modCrop">
          <ac:chgData name="Tryggvi Ólafsson" userId="af0b99b7-3d2d-4874-9966-384db256713e" providerId="ADAL" clId="{1E3DC1CF-CA55-42E3-99D7-837AAAF00455}" dt="2025-08-26T14:03:33.455" v="674" actId="14100"/>
          <ac:picMkLst>
            <pc:docMk/>
            <pc:sldMk cId="1549103046" sldId="623"/>
            <ac:picMk id="3" creationId="{92C38903-C242-3A49-AA11-F705FE8A28B1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0:46:13.367" v="22"/>
        <pc:sldMkLst>
          <pc:docMk/>
          <pc:sldMk cId="164434685" sldId="629"/>
        </pc:sldMkLst>
        <pc:spChg chg="add mod">
          <ac:chgData name="Tryggvi Ólafsson" userId="af0b99b7-3d2d-4874-9966-384db256713e" providerId="ADAL" clId="{1E3DC1CF-CA55-42E3-99D7-837AAAF00455}" dt="2025-08-26T10:46:13.367" v="22"/>
          <ac:spMkLst>
            <pc:docMk/>
            <pc:sldMk cId="164434685" sldId="629"/>
            <ac:spMk id="12" creationId="{7493E5D4-36C5-A3BE-ACA4-A73487556070}"/>
          </ac:spMkLst>
        </pc:spChg>
        <pc:spChg chg="add mod">
          <ac:chgData name="Tryggvi Ólafsson" userId="af0b99b7-3d2d-4874-9966-384db256713e" providerId="ADAL" clId="{1E3DC1CF-CA55-42E3-99D7-837AAAF00455}" dt="2025-08-26T10:46:13.367" v="22"/>
          <ac:spMkLst>
            <pc:docMk/>
            <pc:sldMk cId="164434685" sldId="629"/>
            <ac:spMk id="13" creationId="{0626DDB2-55A4-C8F2-E4EA-073CD5B3F6CC}"/>
          </ac:spMkLst>
        </pc:spChg>
        <pc:graphicFrameChg chg="add mod">
          <ac:chgData name="Tryggvi Ólafsson" userId="af0b99b7-3d2d-4874-9966-384db256713e" providerId="ADAL" clId="{1E3DC1CF-CA55-42E3-99D7-837AAAF00455}" dt="2025-08-26T10:46:13.367" v="22"/>
          <ac:graphicFrameMkLst>
            <pc:docMk/>
            <pc:sldMk cId="164434685" sldId="629"/>
            <ac:graphicFrameMk id="14" creationId="{5F6DB5FE-E825-8D89-ACE1-2880E1DCF63F}"/>
          </ac:graphicFrameMkLst>
        </pc:graphicFrameChg>
      </pc:sldChg>
      <pc:sldChg chg="addSp delSp modSp mod">
        <pc:chgData name="Tryggvi Ólafsson" userId="af0b99b7-3d2d-4874-9966-384db256713e" providerId="ADAL" clId="{1E3DC1CF-CA55-42E3-99D7-837AAAF00455}" dt="2025-08-26T14:30:58.780" v="1037"/>
        <pc:sldMkLst>
          <pc:docMk/>
          <pc:sldMk cId="3170465277" sldId="633"/>
        </pc:sldMkLst>
        <pc:spChg chg="mod">
          <ac:chgData name="Tryggvi Ólafsson" userId="af0b99b7-3d2d-4874-9966-384db256713e" providerId="ADAL" clId="{1E3DC1CF-CA55-42E3-99D7-837AAAF00455}" dt="2025-08-26T14:30:54.784" v="1035" actId="20577"/>
          <ac:spMkLst>
            <pc:docMk/>
            <pc:sldMk cId="3170465277" sldId="633"/>
            <ac:spMk id="2" creationId="{00000000-0000-0000-0000-000000000000}"/>
          </ac:spMkLst>
        </pc:spChg>
        <pc:picChg chg="add mod">
          <ac:chgData name="Tryggvi Ólafsson" userId="af0b99b7-3d2d-4874-9966-384db256713e" providerId="ADAL" clId="{1E3DC1CF-CA55-42E3-99D7-837AAAF00455}" dt="2025-08-26T14:30:58.780" v="1037"/>
          <ac:picMkLst>
            <pc:docMk/>
            <pc:sldMk cId="3170465277" sldId="633"/>
            <ac:picMk id="3" creationId="{CA6C298B-7E2D-D574-72A4-CEDD97898C9C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0:45:21.231" v="9"/>
        <pc:sldMkLst>
          <pc:docMk/>
          <pc:sldMk cId="2431114275" sldId="634"/>
        </pc:sldMkLst>
        <pc:spChg chg="add mod">
          <ac:chgData name="Tryggvi Ólafsson" userId="af0b99b7-3d2d-4874-9966-384db256713e" providerId="ADAL" clId="{1E3DC1CF-CA55-42E3-99D7-837AAAF00455}" dt="2025-08-26T10:45:21.231" v="9"/>
          <ac:spMkLst>
            <pc:docMk/>
            <pc:sldMk cId="2431114275" sldId="634"/>
            <ac:spMk id="4" creationId="{2302780C-1F5C-CE30-4CF7-9EFD535726B7}"/>
          </ac:spMkLst>
        </pc:spChg>
        <pc:graphicFrameChg chg="add mod">
          <ac:chgData name="Tryggvi Ólafsson" userId="af0b99b7-3d2d-4874-9966-384db256713e" providerId="ADAL" clId="{1E3DC1CF-CA55-42E3-99D7-837AAAF00455}" dt="2025-08-26T10:45:21.231" v="9"/>
          <ac:graphicFrameMkLst>
            <pc:docMk/>
            <pc:sldMk cId="2431114275" sldId="634"/>
            <ac:graphicFrameMk id="5" creationId="{CA50FE15-EF65-488B-8706-582AA179E95E}"/>
          </ac:graphicFrameMkLst>
        </pc:graphicFrameChg>
      </pc:sldChg>
      <pc:sldChg chg="del">
        <pc:chgData name="Tryggvi Ólafsson" userId="af0b99b7-3d2d-4874-9966-384db256713e" providerId="ADAL" clId="{1E3DC1CF-CA55-42E3-99D7-837AAAF00455}" dt="2025-08-26T13:20:24.823" v="295" actId="47"/>
        <pc:sldMkLst>
          <pc:docMk/>
          <pc:sldMk cId="3917245949" sldId="637"/>
        </pc:sldMkLst>
      </pc:sldChg>
      <pc:sldChg chg="del">
        <pc:chgData name="Tryggvi Ólafsson" userId="af0b99b7-3d2d-4874-9966-384db256713e" providerId="ADAL" clId="{1E3DC1CF-CA55-42E3-99D7-837AAAF00455}" dt="2025-08-26T13:20:24.823" v="295" actId="47"/>
        <pc:sldMkLst>
          <pc:docMk/>
          <pc:sldMk cId="3997525543" sldId="638"/>
        </pc:sldMkLst>
      </pc:sldChg>
      <pc:sldChg chg="addSp delSp modSp mod">
        <pc:chgData name="Tryggvi Ólafsson" userId="af0b99b7-3d2d-4874-9966-384db256713e" providerId="ADAL" clId="{1E3DC1CF-CA55-42E3-99D7-837AAAF00455}" dt="2025-08-26T14:04:01.237" v="693" actId="1035"/>
        <pc:sldMkLst>
          <pc:docMk/>
          <pc:sldMk cId="2824524107" sldId="640"/>
        </pc:sldMkLst>
        <pc:picChg chg="add mod modCrop">
          <ac:chgData name="Tryggvi Ólafsson" userId="af0b99b7-3d2d-4874-9966-384db256713e" providerId="ADAL" clId="{1E3DC1CF-CA55-42E3-99D7-837AAAF00455}" dt="2025-08-26T14:04:01.237" v="693" actId="1035"/>
          <ac:picMkLst>
            <pc:docMk/>
            <pc:sldMk cId="2824524107" sldId="640"/>
            <ac:picMk id="3" creationId="{6827C909-0916-5DB5-53CA-48EFD56900AC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05:00.996" v="737" actId="1035"/>
        <pc:sldMkLst>
          <pc:docMk/>
          <pc:sldMk cId="3861550596" sldId="641"/>
        </pc:sldMkLst>
        <pc:picChg chg="add mod modCrop">
          <ac:chgData name="Tryggvi Ólafsson" userId="af0b99b7-3d2d-4874-9966-384db256713e" providerId="ADAL" clId="{1E3DC1CF-CA55-42E3-99D7-837AAAF00455}" dt="2025-08-26T14:05:00.996" v="737" actId="1035"/>
          <ac:picMkLst>
            <pc:docMk/>
            <pc:sldMk cId="3861550596" sldId="641"/>
            <ac:picMk id="3" creationId="{2C1D24A5-98E6-AD52-ED15-74F3A7191B52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06:00.044" v="744" actId="14100"/>
        <pc:sldMkLst>
          <pc:docMk/>
          <pc:sldMk cId="3593800071" sldId="642"/>
        </pc:sldMkLst>
        <pc:picChg chg="add mod modCrop">
          <ac:chgData name="Tryggvi Ólafsson" userId="af0b99b7-3d2d-4874-9966-384db256713e" providerId="ADAL" clId="{1E3DC1CF-CA55-42E3-99D7-837AAAF00455}" dt="2025-08-26T14:06:00.044" v="744" actId="14100"/>
          <ac:picMkLst>
            <pc:docMk/>
            <pc:sldMk cId="3593800071" sldId="642"/>
            <ac:picMk id="3" creationId="{980EDDAA-9043-8E3B-46A0-7BA91C3DD862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06:48.456" v="754" actId="14100"/>
        <pc:sldMkLst>
          <pc:docMk/>
          <pc:sldMk cId="927004891" sldId="643"/>
        </pc:sldMkLst>
        <pc:picChg chg="add mod modCrop">
          <ac:chgData name="Tryggvi Ólafsson" userId="af0b99b7-3d2d-4874-9966-384db256713e" providerId="ADAL" clId="{1E3DC1CF-CA55-42E3-99D7-837AAAF00455}" dt="2025-08-26T14:06:48.456" v="754" actId="14100"/>
          <ac:picMkLst>
            <pc:docMk/>
            <pc:sldMk cId="927004891" sldId="643"/>
            <ac:picMk id="3" creationId="{6168CEB2-E8E1-2B8D-41D7-091487F8FDBA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07:12.538" v="760" actId="1076"/>
        <pc:sldMkLst>
          <pc:docMk/>
          <pc:sldMk cId="2314318210" sldId="644"/>
        </pc:sldMkLst>
        <pc:picChg chg="add mod modCrop">
          <ac:chgData name="Tryggvi Ólafsson" userId="af0b99b7-3d2d-4874-9966-384db256713e" providerId="ADAL" clId="{1E3DC1CF-CA55-42E3-99D7-837AAAF00455}" dt="2025-08-26T14:07:12.538" v="760" actId="1076"/>
          <ac:picMkLst>
            <pc:docMk/>
            <pc:sldMk cId="2314318210" sldId="644"/>
            <ac:picMk id="4" creationId="{65979BF7-B10A-FB75-DBDD-327103C4A0AB}"/>
          </ac:picMkLst>
        </pc:picChg>
      </pc:sldChg>
      <pc:sldChg chg="addSp delSp modSp mod">
        <pc:chgData name="Tryggvi Ólafsson" userId="af0b99b7-3d2d-4874-9966-384db256713e" providerId="ADAL" clId="{1E3DC1CF-CA55-42E3-99D7-837AAAF00455}" dt="2025-08-26T14:15:09.196" v="838" actId="14100"/>
        <pc:sldMkLst>
          <pc:docMk/>
          <pc:sldMk cId="3643442383" sldId="646"/>
        </pc:sldMkLst>
        <pc:spChg chg="mod">
          <ac:chgData name="Tryggvi Ólafsson" userId="af0b99b7-3d2d-4874-9966-384db256713e" providerId="ADAL" clId="{1E3DC1CF-CA55-42E3-99D7-837AAAF00455}" dt="2025-08-26T14:13:55.930" v="813" actId="20577"/>
          <ac:spMkLst>
            <pc:docMk/>
            <pc:sldMk cId="3643442383" sldId="646"/>
            <ac:spMk id="3" creationId="{B87DC6B1-5F62-1976-2F26-1323AB77ACBD}"/>
          </ac:spMkLst>
        </pc:spChg>
        <pc:spChg chg="mod">
          <ac:chgData name="Tryggvi Ólafsson" userId="af0b99b7-3d2d-4874-9966-384db256713e" providerId="ADAL" clId="{1E3DC1CF-CA55-42E3-99D7-837AAAF00455}" dt="2025-08-26T14:15:09.196" v="838" actId="14100"/>
          <ac:spMkLst>
            <pc:docMk/>
            <pc:sldMk cId="3643442383" sldId="646"/>
            <ac:spMk id="8" creationId="{9B32E359-F97C-4F70-34DA-FF394D6F1CE1}"/>
          </ac:spMkLst>
        </pc:spChg>
        <pc:picChg chg="add mod ord modCrop">
          <ac:chgData name="Tryggvi Ólafsson" userId="af0b99b7-3d2d-4874-9966-384db256713e" providerId="ADAL" clId="{1E3DC1CF-CA55-42E3-99D7-837AAAF00455}" dt="2025-08-26T14:15:01.336" v="825" actId="167"/>
          <ac:picMkLst>
            <pc:docMk/>
            <pc:sldMk cId="3643442383" sldId="646"/>
            <ac:picMk id="5" creationId="{218BEDAB-8B08-D4D4-F819-CBD371B0E8DB}"/>
          </ac:picMkLst>
        </pc:picChg>
      </pc:sldChg>
      <pc:sldChg chg="del">
        <pc:chgData name="Tryggvi Ólafsson" userId="af0b99b7-3d2d-4874-9966-384db256713e" providerId="ADAL" clId="{1E3DC1CF-CA55-42E3-99D7-837AAAF00455}" dt="2025-08-26T14:15:56.001" v="841" actId="47"/>
        <pc:sldMkLst>
          <pc:docMk/>
          <pc:sldMk cId="600679911" sldId="2147480412"/>
        </pc:sldMkLst>
      </pc:sldChg>
      <pc:sldChg chg="del">
        <pc:chgData name="Tryggvi Ólafsson" userId="af0b99b7-3d2d-4874-9966-384db256713e" providerId="ADAL" clId="{1E3DC1CF-CA55-42E3-99D7-837AAAF00455}" dt="2025-08-26T14:16:39.409" v="848" actId="47"/>
        <pc:sldMkLst>
          <pc:docMk/>
          <pc:sldMk cId="2731486637" sldId="2147480413"/>
        </pc:sldMkLst>
      </pc:sldChg>
      <pc:sldChg chg="del">
        <pc:chgData name="Tryggvi Ólafsson" userId="af0b99b7-3d2d-4874-9966-384db256713e" providerId="ADAL" clId="{1E3DC1CF-CA55-42E3-99D7-837AAAF00455}" dt="2025-08-26T14:15:53.833" v="840" actId="47"/>
        <pc:sldMkLst>
          <pc:docMk/>
          <pc:sldMk cId="2541620630" sldId="2147480418"/>
        </pc:sldMkLst>
      </pc:sldChg>
      <pc:sldChg chg="del">
        <pc:chgData name="Tryggvi Ólafsson" userId="af0b99b7-3d2d-4874-9966-384db256713e" providerId="ADAL" clId="{1E3DC1CF-CA55-42E3-99D7-837AAAF00455}" dt="2025-08-26T14:17:06.425" v="850" actId="47"/>
        <pc:sldMkLst>
          <pc:docMk/>
          <pc:sldMk cId="1384790178" sldId="2147480434"/>
        </pc:sldMkLst>
      </pc:sldChg>
      <pc:sldChg chg="del">
        <pc:chgData name="Tryggvi Ólafsson" userId="af0b99b7-3d2d-4874-9966-384db256713e" providerId="ADAL" clId="{1E3DC1CF-CA55-42E3-99D7-837AAAF00455}" dt="2025-08-26T14:32:23.718" v="1049" actId="47"/>
        <pc:sldMkLst>
          <pc:docMk/>
          <pc:sldMk cId="1544397704" sldId="2147480436"/>
        </pc:sldMkLst>
      </pc:sldChg>
      <pc:sldChg chg="del">
        <pc:chgData name="Tryggvi Ólafsson" userId="af0b99b7-3d2d-4874-9966-384db256713e" providerId="ADAL" clId="{1E3DC1CF-CA55-42E3-99D7-837AAAF00455}" dt="2025-08-26T14:32:23.718" v="1049" actId="47"/>
        <pc:sldMkLst>
          <pc:docMk/>
          <pc:sldMk cId="3717547620" sldId="2147480437"/>
        </pc:sldMkLst>
      </pc:sldChg>
      <pc:sldChg chg="addSp delSp modSp add mod modClrScheme chgLayout">
        <pc:chgData name="Tryggvi Ólafsson" userId="af0b99b7-3d2d-4874-9966-384db256713e" providerId="ADAL" clId="{1E3DC1CF-CA55-42E3-99D7-837AAAF00455}" dt="2025-08-26T13:01:13.353" v="166" actId="14100"/>
        <pc:sldMkLst>
          <pc:docMk/>
          <pc:sldMk cId="2292897307" sldId="2147480453"/>
        </pc:sldMkLst>
        <pc:spChg chg="mod ord">
          <ac:chgData name="Tryggvi Ólafsson" userId="af0b99b7-3d2d-4874-9966-384db256713e" providerId="ADAL" clId="{1E3DC1CF-CA55-42E3-99D7-837AAAF00455}" dt="2025-08-26T13:01:13.353" v="166" actId="14100"/>
          <ac:spMkLst>
            <pc:docMk/>
            <pc:sldMk cId="2292897307" sldId="2147480453"/>
            <ac:spMk id="3" creationId="{A277FA92-36D6-06AF-BDF4-F4EC5AD97A39}"/>
          </ac:spMkLst>
        </pc:spChg>
        <pc:graphicFrameChg chg="add mod">
          <ac:chgData name="Tryggvi Ólafsson" userId="af0b99b7-3d2d-4874-9966-384db256713e" providerId="ADAL" clId="{1E3DC1CF-CA55-42E3-99D7-837AAAF00455}" dt="2025-08-26T13:00:58.672" v="163"/>
          <ac:graphicFrameMkLst>
            <pc:docMk/>
            <pc:sldMk cId="2292897307" sldId="2147480453"/>
            <ac:graphicFrameMk id="4" creationId="{B1D20F68-F78B-2160-0FA0-C28BD6EF2676}"/>
          </ac:graphicFrameMkLst>
        </pc:graphicFrameChg>
        <pc:picChg chg="mod ord">
          <ac:chgData name="Tryggvi Ólafsson" userId="af0b99b7-3d2d-4874-9966-384db256713e" providerId="ADAL" clId="{1E3DC1CF-CA55-42E3-99D7-837AAAF00455}" dt="2025-08-26T12:59:30.724" v="108" actId="700"/>
          <ac:picMkLst>
            <pc:docMk/>
            <pc:sldMk cId="2292897307" sldId="2147480453"/>
            <ac:picMk id="8" creationId="{F7702B4B-384E-6F67-0A46-E39CEC7A799A}"/>
          </ac:picMkLst>
        </pc:picChg>
      </pc:sldChg>
      <pc:sldChg chg="addSp delSp modSp add mod">
        <pc:chgData name="Tryggvi Ólafsson" userId="af0b99b7-3d2d-4874-9966-384db256713e" providerId="ADAL" clId="{1E3DC1CF-CA55-42E3-99D7-837AAAF00455}" dt="2025-08-26T13:23:37.759" v="368" actId="14100"/>
        <pc:sldMkLst>
          <pc:docMk/>
          <pc:sldMk cId="4103424378" sldId="2147480454"/>
        </pc:sldMkLst>
        <pc:spChg chg="mod">
          <ac:chgData name="Tryggvi Ólafsson" userId="af0b99b7-3d2d-4874-9966-384db256713e" providerId="ADAL" clId="{1E3DC1CF-CA55-42E3-99D7-837AAAF00455}" dt="2025-08-26T13:23:37.759" v="368" actId="14100"/>
          <ac:spMkLst>
            <pc:docMk/>
            <pc:sldMk cId="4103424378" sldId="2147480454"/>
            <ac:spMk id="3" creationId="{9AE582E1-EB1F-2FE7-B4EC-F1FF133D0BC4}"/>
          </ac:spMkLst>
        </pc:spChg>
        <pc:graphicFrameChg chg="mod">
          <ac:chgData name="Tryggvi Ólafsson" userId="af0b99b7-3d2d-4874-9966-384db256713e" providerId="ADAL" clId="{1E3DC1CF-CA55-42E3-99D7-837AAAF00455}" dt="2025-08-26T13:15:25.722" v="205" actId="14100"/>
          <ac:graphicFrameMkLst>
            <pc:docMk/>
            <pc:sldMk cId="4103424378" sldId="2147480454"/>
            <ac:graphicFrameMk id="4" creationId="{113CB76C-6335-182D-1633-9BD7F5843584}"/>
          </ac:graphicFrameMkLst>
        </pc:graphicFrameChg>
        <pc:picChg chg="add mod">
          <ac:chgData name="Tryggvi Ólafsson" userId="af0b99b7-3d2d-4874-9966-384db256713e" providerId="ADAL" clId="{1E3DC1CF-CA55-42E3-99D7-837AAAF00455}" dt="2025-08-26T13:13:13.658" v="173" actId="962"/>
          <ac:picMkLst>
            <pc:docMk/>
            <pc:sldMk cId="4103424378" sldId="2147480454"/>
            <ac:picMk id="10" creationId="{310A5F63-E600-041E-137B-9902E8D9E8D4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23:30.955" v="366" actId="242"/>
        <pc:sldMkLst>
          <pc:docMk/>
          <pc:sldMk cId="3299343374" sldId="2147480455"/>
        </pc:sldMkLst>
        <pc:spChg chg="mod ord">
          <ac:chgData name="Tryggvi Ólafsson" userId="af0b99b7-3d2d-4874-9966-384db256713e" providerId="ADAL" clId="{1E3DC1CF-CA55-42E3-99D7-837AAAF00455}" dt="2025-08-26T13:23:30.955" v="366" actId="242"/>
          <ac:spMkLst>
            <pc:docMk/>
            <pc:sldMk cId="3299343374" sldId="2147480455"/>
            <ac:spMk id="3" creationId="{A277FA92-36D6-06AF-BDF4-F4EC5AD97A39}"/>
          </ac:spMkLst>
        </pc:spChg>
        <pc:picChg chg="mod ord">
          <ac:chgData name="Tryggvi Ólafsson" userId="af0b99b7-3d2d-4874-9966-384db256713e" providerId="ADAL" clId="{1E3DC1CF-CA55-42E3-99D7-837AAAF00455}" dt="2025-08-26T13:18:06.800" v="264" actId="700"/>
          <ac:picMkLst>
            <pc:docMk/>
            <pc:sldMk cId="3299343374" sldId="2147480455"/>
            <ac:picMk id="8" creationId="{9A2E751C-C63E-1ED3-4670-2260087124EC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19:42.599" v="294" actId="478"/>
        <pc:sldMkLst>
          <pc:docMk/>
          <pc:sldMk cId="1401670731" sldId="2147480456"/>
        </pc:sldMkLst>
        <pc:spChg chg="mod ord">
          <ac:chgData name="Tryggvi Ólafsson" userId="af0b99b7-3d2d-4874-9966-384db256713e" providerId="ADAL" clId="{1E3DC1CF-CA55-42E3-99D7-837AAAF00455}" dt="2025-08-26T13:19:40.411" v="293" actId="700"/>
          <ac:spMkLst>
            <pc:docMk/>
            <pc:sldMk cId="1401670731" sldId="2147480456"/>
            <ac:spMk id="5" creationId="{409D0610-4B61-9BC5-4DD7-258F6BD8B07A}"/>
          </ac:spMkLst>
        </pc:spChg>
      </pc:sldChg>
      <pc:sldChg chg="addSp delSp modSp add mod modClrScheme chgLayout">
        <pc:chgData name="Tryggvi Ólafsson" userId="af0b99b7-3d2d-4874-9966-384db256713e" providerId="ADAL" clId="{1E3DC1CF-CA55-42E3-99D7-837AAAF00455}" dt="2025-08-26T13:23:46.226" v="374" actId="1036"/>
        <pc:sldMkLst>
          <pc:docMk/>
          <pc:sldMk cId="535327100" sldId="2147480457"/>
        </pc:sldMkLst>
        <pc:spChg chg="mod ord">
          <ac:chgData name="Tryggvi Ólafsson" userId="af0b99b7-3d2d-4874-9966-384db256713e" providerId="ADAL" clId="{1E3DC1CF-CA55-42E3-99D7-837AAAF00455}" dt="2025-08-26T13:23:46.226" v="374" actId="1036"/>
          <ac:spMkLst>
            <pc:docMk/>
            <pc:sldMk cId="535327100" sldId="2147480457"/>
            <ac:spMk id="3" creationId="{A277FA92-36D6-06AF-BDF4-F4EC5AD97A39}"/>
          </ac:spMkLst>
        </pc:spChg>
        <pc:picChg chg="mod ord">
          <ac:chgData name="Tryggvi Ólafsson" userId="af0b99b7-3d2d-4874-9966-384db256713e" providerId="ADAL" clId="{1E3DC1CF-CA55-42E3-99D7-837AAAF00455}" dt="2025-08-26T13:21:35.870" v="302" actId="700"/>
          <ac:picMkLst>
            <pc:docMk/>
            <pc:sldMk cId="535327100" sldId="2147480457"/>
            <ac:picMk id="8" creationId="{6FAB71A5-9A4C-0CFE-F174-3F768E2514FF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24:24.433" v="433" actId="1036"/>
        <pc:sldMkLst>
          <pc:docMk/>
          <pc:sldMk cId="4146633586" sldId="2147480469"/>
        </pc:sldMkLst>
        <pc:spChg chg="mod ord">
          <ac:chgData name="Tryggvi Ólafsson" userId="af0b99b7-3d2d-4874-9966-384db256713e" providerId="ADAL" clId="{1E3DC1CF-CA55-42E3-99D7-837AAAF00455}" dt="2025-08-26T13:24:24.433" v="433" actId="1036"/>
          <ac:spMkLst>
            <pc:docMk/>
            <pc:sldMk cId="4146633586" sldId="2147480469"/>
            <ac:spMk id="3" creationId="{C6011317-E76C-C126-CF49-5F48E279567F}"/>
          </ac:spMkLst>
        </pc:spChg>
        <pc:picChg chg="mod ord">
          <ac:chgData name="Tryggvi Ólafsson" userId="af0b99b7-3d2d-4874-9966-384db256713e" providerId="ADAL" clId="{1E3DC1CF-CA55-42E3-99D7-837AAAF00455}" dt="2025-08-26T13:21:35.870" v="302" actId="700"/>
          <ac:picMkLst>
            <pc:docMk/>
            <pc:sldMk cId="4146633586" sldId="2147480469"/>
            <ac:picMk id="7" creationId="{44B39C74-0C71-9A5F-00A4-75968AF208E3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24:57.013" v="489" actId="14100"/>
        <pc:sldMkLst>
          <pc:docMk/>
          <pc:sldMk cId="3943503751" sldId="2147480470"/>
        </pc:sldMkLst>
        <pc:spChg chg="mod ord">
          <ac:chgData name="Tryggvi Ólafsson" userId="af0b99b7-3d2d-4874-9966-384db256713e" providerId="ADAL" clId="{1E3DC1CF-CA55-42E3-99D7-837AAAF00455}" dt="2025-08-26T13:24:57.013" v="489" actId="14100"/>
          <ac:spMkLst>
            <pc:docMk/>
            <pc:sldMk cId="3943503751" sldId="2147480470"/>
            <ac:spMk id="3" creationId="{A592B1EC-1C2A-09EB-5CF5-76B238314A67}"/>
          </ac:spMkLst>
        </pc:spChg>
        <pc:picChg chg="mod ord">
          <ac:chgData name="Tryggvi Ólafsson" userId="af0b99b7-3d2d-4874-9966-384db256713e" providerId="ADAL" clId="{1E3DC1CF-CA55-42E3-99D7-837AAAF00455}" dt="2025-08-26T13:21:35.870" v="302" actId="700"/>
          <ac:picMkLst>
            <pc:docMk/>
            <pc:sldMk cId="3943503751" sldId="2147480470"/>
            <ac:picMk id="6" creationId="{8444E2C9-38F1-FB47-F745-F3E8D084FBAE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25:22.933" v="572" actId="1036"/>
        <pc:sldMkLst>
          <pc:docMk/>
          <pc:sldMk cId="2383009222" sldId="2147480471"/>
        </pc:sldMkLst>
        <pc:spChg chg="mod ord">
          <ac:chgData name="Tryggvi Ólafsson" userId="af0b99b7-3d2d-4874-9966-384db256713e" providerId="ADAL" clId="{1E3DC1CF-CA55-42E3-99D7-837AAAF00455}" dt="2025-08-26T13:25:22.933" v="572" actId="1036"/>
          <ac:spMkLst>
            <pc:docMk/>
            <pc:sldMk cId="2383009222" sldId="2147480471"/>
            <ac:spMk id="3" creationId="{CA47739D-B707-723C-8A29-FA0FFD3863A5}"/>
          </ac:spMkLst>
        </pc:spChg>
        <pc:picChg chg="mod ord">
          <ac:chgData name="Tryggvi Ólafsson" userId="af0b99b7-3d2d-4874-9966-384db256713e" providerId="ADAL" clId="{1E3DC1CF-CA55-42E3-99D7-837AAAF00455}" dt="2025-08-26T13:21:35.870" v="302" actId="700"/>
          <ac:picMkLst>
            <pc:docMk/>
            <pc:sldMk cId="2383009222" sldId="2147480471"/>
            <ac:picMk id="6" creationId="{35EDA171-FDFB-9CCE-C80E-4247CE797F06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26:13.472" v="578" actId="27918"/>
        <pc:sldMkLst>
          <pc:docMk/>
          <pc:sldMk cId="3276352758" sldId="2147480472"/>
        </pc:sldMkLst>
        <pc:graphicFrameChg chg="add del mod">
          <ac:chgData name="Tryggvi Ólafsson" userId="af0b99b7-3d2d-4874-9966-384db256713e" providerId="ADAL" clId="{1E3DC1CF-CA55-42E3-99D7-837AAAF00455}" dt="2025-08-26T13:22:06.275" v="312" actId="14100"/>
          <ac:graphicFrameMkLst>
            <pc:docMk/>
            <pc:sldMk cId="3276352758" sldId="2147480472"/>
            <ac:graphicFrameMk id="7" creationId="{18E6A44C-D44D-6B18-53A6-B9F6594C12F8}"/>
          </ac:graphicFrameMkLst>
        </pc:graphicFrameChg>
        <pc:picChg chg="mod ord">
          <ac:chgData name="Tryggvi Ólafsson" userId="af0b99b7-3d2d-4874-9966-384db256713e" providerId="ADAL" clId="{1E3DC1CF-CA55-42E3-99D7-837AAAF00455}" dt="2025-08-26T13:21:35.870" v="302" actId="700"/>
          <ac:picMkLst>
            <pc:docMk/>
            <pc:sldMk cId="3276352758" sldId="2147480472"/>
            <ac:picMk id="11" creationId="{309E3A89-B6AB-731F-73C6-F3CE2B499EBE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26:44.869" v="655" actId="14100"/>
        <pc:sldMkLst>
          <pc:docMk/>
          <pc:sldMk cId="2955733582" sldId="2147480473"/>
        </pc:sldMkLst>
        <pc:spChg chg="mod ord">
          <ac:chgData name="Tryggvi Ólafsson" userId="af0b99b7-3d2d-4874-9966-384db256713e" providerId="ADAL" clId="{1E3DC1CF-CA55-42E3-99D7-837AAAF00455}" dt="2025-08-26T13:26:41.797" v="653" actId="1036"/>
          <ac:spMkLst>
            <pc:docMk/>
            <pc:sldMk cId="2955733582" sldId="2147480473"/>
            <ac:spMk id="3" creationId="{11CF8097-D638-15BE-AE7B-903F1B55B467}"/>
          </ac:spMkLst>
        </pc:spChg>
        <pc:graphicFrameChg chg="mod">
          <ac:chgData name="Tryggvi Ólafsson" userId="af0b99b7-3d2d-4874-9966-384db256713e" providerId="ADAL" clId="{1E3DC1CF-CA55-42E3-99D7-837AAAF00455}" dt="2025-08-26T13:26:44.869" v="655" actId="14100"/>
          <ac:graphicFrameMkLst>
            <pc:docMk/>
            <pc:sldMk cId="2955733582" sldId="2147480473"/>
            <ac:graphicFrameMk id="2" creationId="{3C27B683-A46A-2FC1-33CF-59C146C6426B}"/>
          </ac:graphicFrameMkLst>
        </pc:graphicFrameChg>
        <pc:picChg chg="mod ord">
          <ac:chgData name="Tryggvi Ólafsson" userId="af0b99b7-3d2d-4874-9966-384db256713e" providerId="ADAL" clId="{1E3DC1CF-CA55-42E3-99D7-837AAAF00455}" dt="2025-08-26T13:21:35.870" v="302" actId="700"/>
          <ac:picMkLst>
            <pc:docMk/>
            <pc:sldMk cId="2955733582" sldId="2147480473"/>
            <ac:picMk id="7" creationId="{177FEBA5-FB06-5197-D2EB-50F2DCCFD64B}"/>
          </ac:picMkLst>
        </pc:picChg>
      </pc:sldChg>
      <pc:sldChg chg="addSp delSp modSp add mod modClrScheme chgLayout">
        <pc:chgData name="Tryggvi Ólafsson" userId="af0b99b7-3d2d-4874-9966-384db256713e" providerId="ADAL" clId="{1E3DC1CF-CA55-42E3-99D7-837AAAF00455}" dt="2025-08-26T13:27:39.239" v="660" actId="27918"/>
        <pc:sldMkLst>
          <pc:docMk/>
          <pc:sldMk cId="2663290350" sldId="2147480474"/>
        </pc:sldMkLst>
        <pc:graphicFrameChg chg="mod">
          <ac:chgData name="Tryggvi Ólafsson" userId="af0b99b7-3d2d-4874-9966-384db256713e" providerId="ADAL" clId="{1E3DC1CF-CA55-42E3-99D7-837AAAF00455}" dt="2025-08-26T13:22:23.687" v="317" actId="14100"/>
          <ac:graphicFrameMkLst>
            <pc:docMk/>
            <pc:sldMk cId="2663290350" sldId="2147480474"/>
            <ac:graphicFrameMk id="9" creationId="{BF093D5E-25FB-B9B4-F9A6-51E7DF393C0A}"/>
          </ac:graphicFrameMkLst>
        </pc:graphicFrameChg>
        <pc:picChg chg="mod ord">
          <ac:chgData name="Tryggvi Ólafsson" userId="af0b99b7-3d2d-4874-9966-384db256713e" providerId="ADAL" clId="{1E3DC1CF-CA55-42E3-99D7-837AAAF00455}" dt="2025-08-26T13:21:35.870" v="302" actId="700"/>
          <ac:picMkLst>
            <pc:docMk/>
            <pc:sldMk cId="2663290350" sldId="2147480474"/>
            <ac:picMk id="11" creationId="{AF046225-FD58-C5E9-B7DD-EE072311092E}"/>
          </ac:picMkLst>
        </pc:picChg>
      </pc:sldChg>
      <pc:sldChg chg="addSp delSp modSp add mod">
        <pc:chgData name="Tryggvi Ólafsson" userId="af0b99b7-3d2d-4874-9966-384db256713e" providerId="ADAL" clId="{1E3DC1CF-CA55-42E3-99D7-837AAAF00455}" dt="2025-08-26T14:08:03.328" v="768"/>
        <pc:sldMkLst>
          <pc:docMk/>
          <pc:sldMk cId="244264902" sldId="2147480475"/>
        </pc:sldMkLst>
        <pc:picChg chg="add mod modCrop">
          <ac:chgData name="Tryggvi Ólafsson" userId="af0b99b7-3d2d-4874-9966-384db256713e" providerId="ADAL" clId="{1E3DC1CF-CA55-42E3-99D7-837AAAF00455}" dt="2025-08-26T14:07:59.998" v="767" actId="14100"/>
          <ac:picMkLst>
            <pc:docMk/>
            <pc:sldMk cId="244264902" sldId="2147480475"/>
            <ac:picMk id="3" creationId="{F71517AA-AD6C-4DCD-1E17-8216197678B8}"/>
          </ac:picMkLst>
        </pc:picChg>
      </pc:sldChg>
      <pc:sldChg chg="addSp delSp modSp add mod">
        <pc:chgData name="Tryggvi Ólafsson" userId="af0b99b7-3d2d-4874-9966-384db256713e" providerId="ADAL" clId="{1E3DC1CF-CA55-42E3-99D7-837AAAF00455}" dt="2025-08-26T14:08:24.449" v="777" actId="14100"/>
        <pc:sldMkLst>
          <pc:docMk/>
          <pc:sldMk cId="340066157" sldId="2147480476"/>
        </pc:sldMkLst>
        <pc:picChg chg="add mod modCrop">
          <ac:chgData name="Tryggvi Ólafsson" userId="af0b99b7-3d2d-4874-9966-384db256713e" providerId="ADAL" clId="{1E3DC1CF-CA55-42E3-99D7-837AAAF00455}" dt="2025-08-26T14:08:24.449" v="777" actId="14100"/>
          <ac:picMkLst>
            <pc:docMk/>
            <pc:sldMk cId="340066157" sldId="2147480476"/>
            <ac:picMk id="4" creationId="{503A3499-C120-B748-9445-88A3A02097E4}"/>
          </ac:picMkLst>
        </pc:picChg>
      </pc:sldChg>
      <pc:sldChg chg="addSp delSp modSp add mod">
        <pc:chgData name="Tryggvi Ólafsson" userId="af0b99b7-3d2d-4874-9966-384db256713e" providerId="ADAL" clId="{1E3DC1CF-CA55-42E3-99D7-837AAAF00455}" dt="2025-08-26T14:09:09.012" v="794" actId="732"/>
        <pc:sldMkLst>
          <pc:docMk/>
          <pc:sldMk cId="2424290353" sldId="2147480477"/>
        </pc:sldMkLst>
        <pc:picChg chg="add mod modCrop">
          <ac:chgData name="Tryggvi Ólafsson" userId="af0b99b7-3d2d-4874-9966-384db256713e" providerId="ADAL" clId="{1E3DC1CF-CA55-42E3-99D7-837AAAF00455}" dt="2025-08-26T14:09:09.012" v="794" actId="732"/>
          <ac:picMkLst>
            <pc:docMk/>
            <pc:sldMk cId="2424290353" sldId="2147480477"/>
            <ac:picMk id="4" creationId="{B02BD6D4-5103-1371-098A-4F80A92ED182}"/>
          </ac:picMkLst>
        </pc:picChg>
      </pc:sldChg>
      <pc:sldChg chg="addSp delSp modSp add mod">
        <pc:chgData name="Tryggvi Ólafsson" userId="af0b99b7-3d2d-4874-9966-384db256713e" providerId="ADAL" clId="{1E3DC1CF-CA55-42E3-99D7-837AAAF00455}" dt="2025-08-26T14:09:30.556" v="800" actId="14100"/>
        <pc:sldMkLst>
          <pc:docMk/>
          <pc:sldMk cId="464304305" sldId="2147480478"/>
        </pc:sldMkLst>
        <pc:picChg chg="add mod modCrop">
          <ac:chgData name="Tryggvi Ólafsson" userId="af0b99b7-3d2d-4874-9966-384db256713e" providerId="ADAL" clId="{1E3DC1CF-CA55-42E3-99D7-837AAAF00455}" dt="2025-08-26T14:09:30.556" v="800" actId="14100"/>
          <ac:picMkLst>
            <pc:docMk/>
            <pc:sldMk cId="464304305" sldId="2147480478"/>
            <ac:picMk id="3" creationId="{0B8C6E2D-A13B-0A30-F54C-A6F1381F129E}"/>
          </ac:picMkLst>
        </pc:picChg>
      </pc:sldChg>
      <pc:sldChg chg="add">
        <pc:chgData name="Tryggvi Ólafsson" userId="af0b99b7-3d2d-4874-9966-384db256713e" providerId="ADAL" clId="{1E3DC1CF-CA55-42E3-99D7-837AAAF00455}" dt="2025-08-26T14:15:44.976" v="839"/>
        <pc:sldMkLst>
          <pc:docMk/>
          <pc:sldMk cId="3853502517" sldId="2147480479"/>
        </pc:sldMkLst>
      </pc:sldChg>
      <pc:sldChg chg="modSp add mod">
        <pc:chgData name="Tryggvi Ólafsson" userId="af0b99b7-3d2d-4874-9966-384db256713e" providerId="ADAL" clId="{1E3DC1CF-CA55-42E3-99D7-837AAAF00455}" dt="2025-08-26T14:16:17.071" v="846" actId="14100"/>
        <pc:sldMkLst>
          <pc:docMk/>
          <pc:sldMk cId="2594031794" sldId="2147480480"/>
        </pc:sldMkLst>
        <pc:spChg chg="mod">
          <ac:chgData name="Tryggvi Ólafsson" userId="af0b99b7-3d2d-4874-9966-384db256713e" providerId="ADAL" clId="{1E3DC1CF-CA55-42E3-99D7-837AAAF00455}" dt="2025-08-26T14:16:17.071" v="846" actId="14100"/>
          <ac:spMkLst>
            <pc:docMk/>
            <pc:sldMk cId="2594031794" sldId="2147480480"/>
            <ac:spMk id="2" creationId="{6A5259CB-D64C-5AA0-3B93-4E033D4DB3FF}"/>
          </ac:spMkLst>
        </pc:spChg>
      </pc:sldChg>
      <pc:sldChg chg="add">
        <pc:chgData name="Tryggvi Ólafsson" userId="af0b99b7-3d2d-4874-9966-384db256713e" providerId="ADAL" clId="{1E3DC1CF-CA55-42E3-99D7-837AAAF00455}" dt="2025-08-26T14:16:37.331" v="847"/>
        <pc:sldMkLst>
          <pc:docMk/>
          <pc:sldMk cId="3227143366" sldId="2147480481"/>
        </pc:sldMkLst>
      </pc:sldChg>
      <pc:sldChg chg="add">
        <pc:chgData name="Tryggvi Ólafsson" userId="af0b99b7-3d2d-4874-9966-384db256713e" providerId="ADAL" clId="{1E3DC1CF-CA55-42E3-99D7-837AAAF00455}" dt="2025-08-26T14:17:02.875" v="849"/>
        <pc:sldMkLst>
          <pc:docMk/>
          <pc:sldMk cId="3645192" sldId="2147480482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C:\Users\tryggviol\Downloads\b79oz8.xlsx" TargetMode="External"/><Relationship Id="rId1" Type="http://schemas.openxmlformats.org/officeDocument/2006/relationships/themeOverride" Target="../theme/themeOverrid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package" Target="../embeddings/Microsoft_Excel_Worksheet14.xlsx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healthis.sharepoint.com/sites/stjrnendateymirekstrarogmannaussvis-lsh-Fjrml/Shared%20Documents/Fj&#225;rm&#225;l/&#193;rsfundir/&#193;rsfundur%202025/Arsreikningur_glaerur_toluleg_gogn_&#225;rsfundur_25.xlsx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healthis.sharepoint.com/sites/stjrnendateymirekstrarogmannaussvis-lsh-Fjrml/Shared%20Documents/Fj&#225;rm&#225;l/&#193;rsfundir/&#193;rsfundur%202025/Arsreikningur_glaerur_toluleg_gogn_&#225;rsfundur_25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healthis.sharepoint.com/sites/stjrnendateymirekstrarogmannaussvis-lsh-Fjrml/Shared%20Documents/Fj&#225;rm&#225;l/&#193;rsfundir/&#193;rsfundur%202025/Arsreikningur_glaerur_toluleg_gogn_&#225;rsfundur_25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.xml"/><Relationship Id="rId2" Type="http://schemas.openxmlformats.org/officeDocument/2006/relationships/package" Target="../embeddings/Microsoft_Excel_Worksheet.xlsx"/><Relationship Id="rId1" Type="http://schemas.openxmlformats.org/officeDocument/2006/relationships/themeOverride" Target="../theme/themeOverrid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healthis.sharepoint.com/sites/stjrnendateymirekstrarogmannaussvis-lsh-Fjrml/Shared%20Documents/Fj&#225;rm&#225;l/&#193;rsfundir/&#193;rsfundur%202025/Arsreikningur_glaerur_toluleg_gogn_&#225;rsfundur_25.xlsx" TargetMode="External"/><Relationship Id="rId2" Type="http://schemas.microsoft.com/office/2011/relationships/chartColorStyle" Target="colors16.xml"/><Relationship Id="rId1" Type="http://schemas.microsoft.com/office/2011/relationships/chartStyle" Target="style16.xml"/><Relationship Id="rId4" Type="http://schemas.openxmlformats.org/officeDocument/2006/relationships/chartUserShapes" Target="../drawings/drawing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3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</c:title>
    <c:autoTitleDeleted val="0"/>
    <c:plotArea>
      <c:layout>
        <c:manualLayout>
          <c:xMode val="edge"/>
          <c:yMode val="edge"/>
          <c:x val="8.7445796086387494E-3"/>
          <c:y val="0.16109184962791109"/>
          <c:w val="0.98906927548920154"/>
          <c:h val="0.82894774885026501"/>
        </c:manualLayout>
      </c:layout>
      <c:barChart>
        <c:barDir val="col"/>
        <c:grouping val="clustered"/>
        <c:varyColors val="0"/>
        <c:ser>
          <c:idx val="2"/>
          <c:order val="1"/>
          <c:tx>
            <c:strRef>
              <c:f>'g3-14'!$C$26</c:f>
              <c:strCache>
                <c:ptCount val="1"/>
                <c:pt idx="0">
                  <c:v>Total</c:v>
                </c:pt>
              </c:strCache>
            </c:strRef>
          </c:tx>
          <c:spPr>
            <a:solidFill>
              <a:srgbClr val="CEA19A"/>
            </a:solidFill>
            <a:ln w="28575">
              <a:noFill/>
            </a:ln>
          </c:spPr>
          <c:invertIfNegative val="0"/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D24F-4D83-B585-DCD621B062E0}"/>
              </c:ext>
            </c:extLst>
          </c:dPt>
          <c:dPt>
            <c:idx val="23"/>
            <c:invertIfNegative val="0"/>
            <c:bubble3D val="0"/>
            <c:spPr>
              <a:solidFill>
                <a:srgbClr val="DE192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2-D24F-4D83-B585-DCD621B062E0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D24F-4D83-B585-DCD621B062E0}"/>
              </c:ext>
            </c:extLst>
          </c:dPt>
          <c:dPt>
            <c:idx val="2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D24F-4D83-B585-DCD621B062E0}"/>
              </c:ext>
            </c:extLst>
          </c:dPt>
          <c:dLbls>
            <c:dLbl>
              <c:idx val="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126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5-D24F-4D83-B585-DCD621B062E0}"/>
                </c:ext>
              </c:extLst>
            </c:dLbl>
            <c:dLbl>
              <c:idx val="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6-D24F-4D83-B585-DCD621B062E0}"/>
                </c:ext>
              </c:extLst>
            </c:dLbl>
            <c:dLbl>
              <c:idx val="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157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7-D24F-4D83-B585-DCD621B062E0}"/>
                </c:ext>
              </c:extLst>
            </c:dLbl>
            <c:dLbl>
              <c:idx val="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8-D24F-4D83-B585-DCD621B062E0}"/>
                </c:ext>
              </c:extLst>
            </c:dLbl>
            <c:dLbl>
              <c:idx val="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9-D24F-4D83-B585-DCD621B062E0}"/>
                </c:ext>
              </c:extLst>
            </c:dLbl>
            <c:dLbl>
              <c:idx val="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A-D24F-4D83-B585-DCD621B062E0}"/>
                </c:ext>
              </c:extLst>
            </c:dLbl>
            <c:dLbl>
              <c:idx val="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168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B-D24F-4D83-B585-DCD621B062E0}"/>
                </c:ext>
              </c:extLst>
            </c:dLbl>
            <c:dLbl>
              <c:idx val="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C-D24F-4D83-B585-DCD621B062E0}"/>
                </c:ext>
              </c:extLst>
            </c:dLbl>
            <c:dLbl>
              <c:idx val="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D-D24F-4D83-B585-DCD621B062E0}"/>
                </c:ext>
              </c:extLst>
            </c:dLbl>
            <c:dLbl>
              <c:idx val="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E-D24F-4D83-B585-DCD621B062E0}"/>
                </c:ext>
              </c:extLst>
            </c:dLbl>
            <c:dLbl>
              <c:idx val="1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F-D24F-4D83-B585-DCD621B062E0}"/>
                </c:ext>
              </c:extLst>
            </c:dLbl>
            <c:dLbl>
              <c:idx val="1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178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0-D24F-4D83-B585-DCD621B062E0}"/>
                </c:ext>
              </c:extLst>
            </c:dLbl>
            <c:dLbl>
              <c:idx val="1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1-D24F-4D83-B585-DCD621B062E0}"/>
                </c:ext>
              </c:extLst>
            </c:dLbl>
            <c:dLbl>
              <c:idx val="1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2-D24F-4D83-B585-DCD621B062E0}"/>
                </c:ext>
              </c:extLst>
            </c:dLbl>
            <c:dLbl>
              <c:idx val="1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3-D24F-4D83-B585-DCD621B062E0}"/>
                </c:ext>
              </c:extLst>
            </c:dLbl>
            <c:dLbl>
              <c:idx val="1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4-D24F-4D83-B585-DCD621B062E0}"/>
                </c:ext>
              </c:extLst>
            </c:dLbl>
            <c:dLbl>
              <c:idx val="1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1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1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0-D24F-4D83-B585-DCD621B062E0}"/>
                </c:ext>
              </c:extLst>
            </c:dLbl>
            <c:dLbl>
              <c:idx val="1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189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5-D24F-4D83-B585-DCD621B062E0}"/>
                </c:ext>
              </c:extLst>
            </c:dLbl>
            <c:dLbl>
              <c:idx val="1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6-D24F-4D83-B585-DCD621B062E0}"/>
                </c:ext>
              </c:extLst>
            </c:dLbl>
            <c:dLbl>
              <c:idx val="1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7-D24F-4D83-B585-DCD621B062E0}"/>
                </c:ext>
              </c:extLst>
            </c:dLbl>
            <c:dLbl>
              <c:idx val="2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8-D24F-4D83-B585-DCD621B062E0}"/>
                </c:ext>
              </c:extLst>
            </c:dLbl>
            <c:dLbl>
              <c:idx val="2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197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9-D24F-4D83-B585-DCD621B062E0}"/>
                </c:ext>
              </c:extLst>
            </c:dLbl>
            <c:dLbl>
              <c:idx val="2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A-D24F-4D83-B585-DCD621B062E0}"/>
                </c:ext>
              </c:extLst>
            </c:dLbl>
            <c:dLbl>
              <c:idx val="2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2-D24F-4D83-B585-DCD621B062E0}"/>
                </c:ext>
              </c:extLst>
            </c:dLbl>
            <c:dLbl>
              <c:idx val="2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B-D24F-4D83-B585-DCD621B062E0}"/>
                </c:ext>
              </c:extLst>
            </c:dLbl>
            <c:dLbl>
              <c:idx val="2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3-D24F-4D83-B585-DCD621B062E0}"/>
                </c:ext>
              </c:extLst>
            </c:dLbl>
            <c:dLbl>
              <c:idx val="2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04-D24F-4D83-B585-DCD621B062E0}"/>
                </c:ext>
              </c:extLst>
            </c:dLbl>
            <c:dLbl>
              <c:idx val="2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208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C-D24F-4D83-B585-DCD621B062E0}"/>
                </c:ext>
              </c:extLst>
            </c:dLbl>
            <c:dLbl>
              <c:idx val="2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D-D24F-4D83-B585-DCD621B062E0}"/>
                </c:ext>
              </c:extLst>
            </c:dLbl>
            <c:dLbl>
              <c:idx val="2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E-D24F-4D83-B585-DCD621B062E0}"/>
                </c:ext>
              </c:extLst>
            </c:dLbl>
            <c:dLbl>
              <c:idx val="3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215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1F-D24F-4D83-B585-DCD621B062E0}"/>
                </c:ext>
              </c:extLst>
            </c:dLbl>
            <c:dLbl>
              <c:idx val="3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217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0-D24F-4D83-B585-DCD621B062E0}"/>
                </c:ext>
              </c:extLst>
            </c:dLbl>
            <c:dLbl>
              <c:idx val="3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1-D24F-4D83-B585-DCD621B062E0}"/>
                </c:ext>
              </c:extLst>
            </c:dLbl>
            <c:dLbl>
              <c:idx val="3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2-D24F-4D83-B585-DCD621B062E0}"/>
                </c:ext>
              </c:extLst>
            </c:dLbl>
            <c:dLbl>
              <c:idx val="3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3-D24F-4D83-B585-DCD621B062E0}"/>
                </c:ext>
              </c:extLst>
            </c:dLbl>
            <c:dLbl>
              <c:idx val="3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4-D24F-4D83-B585-DCD621B062E0}"/>
                </c:ext>
              </c:extLst>
            </c:dLbl>
            <c:dLbl>
              <c:idx val="36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228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5-D24F-4D83-B585-DCD621B062E0}"/>
                </c:ext>
              </c:extLst>
            </c:dLbl>
            <c:dLbl>
              <c:idx val="37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231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6-D24F-4D83-B585-DCD621B062E0}"/>
                </c:ext>
              </c:extLst>
            </c:dLbl>
            <c:dLbl>
              <c:idx val="38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7-D24F-4D83-B585-DCD621B062E0}"/>
                </c:ext>
              </c:extLst>
            </c:dLbl>
            <c:dLbl>
              <c:idx val="39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234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8-D24F-4D83-B585-DCD621B062E0}"/>
                </c:ext>
              </c:extLst>
            </c:dLbl>
            <c:dLbl>
              <c:idx val="40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240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9-D24F-4D83-B585-DCD621B062E0}"/>
                </c:ext>
              </c:extLst>
            </c:dLbl>
            <c:dLbl>
              <c:idx val="41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A-D24F-4D83-B585-DCD621B062E0}"/>
                </c:ext>
              </c:extLst>
            </c:dLbl>
            <c:dLbl>
              <c:idx val="42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247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B-D24F-4D83-B585-DCD621B062E0}"/>
                </c:ext>
              </c:extLst>
            </c:dLbl>
            <c:dLbl>
              <c:idx val="43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253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C-D24F-4D83-B585-DCD621B062E0}"/>
                </c:ext>
              </c:extLst>
            </c:dLbl>
            <c:dLbl>
              <c:idx val="44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262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D-D24F-4D83-B585-DCD621B062E0}"/>
                </c:ext>
              </c:extLst>
            </c:dLbl>
            <c:dLbl>
              <c:idx val="45"/>
              <c:tx>
                <c:rich>
                  <a:bodyPr rot="-5400000" vert="horz" wrap="square" lIns="0" tIns="19050" rIns="38100" bIns="19050" anchor="ctr" anchorCtr="0">
                    <a:spAutoFit/>
                  </a:bodyPr>
                  <a:lstStyle/>
                  <a:p>
                    <a:pPr algn="ctr">
                      <a:defRPr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defRPr>
                    </a:pPr>
                    <a:r>
                      <a:rPr lang="en-US" sz="800" b="0" i="0">
                        <a:solidFill>
                          <a:srgbClr val="000000"/>
                        </a:solidFill>
                        <a:latin typeface="Arial Narrow" panose="020B0606020202030204" pitchFamily="34" charset="0"/>
                      </a:rPr>
                      <a:t>286</a:t>
                    </a:r>
                  </a:p>
                </c:rich>
              </c:tx>
              <c:spPr>
                <a:noFill/>
                <a:ln w="25400">
                  <a:noFill/>
                </a:ln>
              </c:spPr>
              <c:dLblPos val="inBase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showDataLabelsRange val="0"/>
                </c:ext>
                <c:ext xmlns:c16="http://schemas.microsoft.com/office/drawing/2014/chart" uri="{C3380CC4-5D6E-409C-BE32-E72D297353CC}">
                  <c16:uniqueId val="{0000002E-D24F-4D83-B585-DCD621B062E0}"/>
                </c:ext>
              </c:extLst>
            </c:dLbl>
            <c:dLbl>
              <c:idx val="46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D24F-4D83-B585-DCD621B062E0}"/>
                </c:ext>
              </c:extLst>
            </c:dLbl>
            <c:dLbl>
              <c:idx val="47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0-D24F-4D83-B585-DCD621B062E0}"/>
                </c:ext>
              </c:extLst>
            </c:dLbl>
            <c:dLbl>
              <c:idx val="48"/>
              <c:spPr>
                <a:noFill/>
                <a:ln w="25400">
                  <a:noFill/>
                </a:ln>
              </c:spPr>
              <c:txPr>
                <a:bodyPr rot="-5400000" vert="horz" wrap="square" lIns="0" tIns="19050" rIns="38100" bIns="19050" anchor="ctr" anchorCtr="0">
                  <a:spAutoFit/>
                </a:bodyPr>
                <a:lstStyle/>
                <a:p>
                  <a:pPr algn="ctr">
                    <a:defRPr sz="800" b="0" i="0">
                      <a:solidFill>
                        <a:sysClr val="windowText" lastClr="000000"/>
                      </a:solidFill>
                      <a:latin typeface="Arial Narrow" panose="020B0606020202030204" pitchFamily="34" charset="0"/>
                    </a:defRPr>
                  </a:pPr>
                  <a:endParaRPr lang="en-US"/>
                </a:p>
              </c:txPr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1-D24F-4D83-B585-DCD621B062E0}"/>
                </c:ext>
              </c:extLst>
            </c:dLbl>
            <c:spPr>
              <a:noFill/>
              <a:ln w="25400">
                <a:noFill/>
              </a:ln>
            </c:spPr>
            <c:txPr>
              <a:bodyPr rot="-5400000" vert="horz" wrap="square" lIns="0" tIns="19050" rIns="38100" bIns="19050" anchor="ctr" anchorCtr="0">
                <a:spAutoFit/>
              </a:bodyPr>
              <a:lstStyle/>
              <a:p>
                <a:pPr algn="ctr">
                  <a:defRPr sz="750">
                    <a:solidFill>
                      <a:sysClr val="windowText" lastClr="000000"/>
                    </a:solidFill>
                    <a:latin typeface="Arial Narrow" panose="020B0606020202030204" pitchFamily="34" charset="0"/>
                  </a:defRPr>
                </a:pPr>
                <a:endParaRPr lang="en-US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4">
                  <c:v>Costa Rica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'g3-14'!$C$27:$C$72</c:f>
              <c:numCache>
                <c:formatCode>0</c:formatCode>
                <c:ptCount val="46"/>
                <c:pt idx="0">
                  <c:v>125.872</c:v>
                </c:pt>
                <c:pt idx="1">
                  <c:v>154.14599999999999</c:v>
                </c:pt>
                <c:pt idx="2">
                  <c:v>157.143</c:v>
                </c:pt>
                <c:pt idx="3">
                  <c:v>160.238</c:v>
                </c:pt>
                <c:pt idx="4">
                  <c:v>160.36500000000001</c:v>
                </c:pt>
                <c:pt idx="5">
                  <c:v>165.69200000000001</c:v>
                </c:pt>
                <c:pt idx="6">
                  <c:v>167.624</c:v>
                </c:pt>
                <c:pt idx="7">
                  <c:v>171.38300000000001</c:v>
                </c:pt>
                <c:pt idx="8">
                  <c:v>174.81299999999999</c:v>
                </c:pt>
                <c:pt idx="9">
                  <c:v>176.774</c:v>
                </c:pt>
                <c:pt idx="10">
                  <c:v>176.79499999999999</c:v>
                </c:pt>
                <c:pt idx="11">
                  <c:v>178.053</c:v>
                </c:pt>
                <c:pt idx="12">
                  <c:v>181.05</c:v>
                </c:pt>
                <c:pt idx="13">
                  <c:v>181.91</c:v>
                </c:pt>
                <c:pt idx="14">
                  <c:v>182.21</c:v>
                </c:pt>
                <c:pt idx="15">
                  <c:v>184.36199999999999</c:v>
                </c:pt>
                <c:pt idx="16">
                  <c:v>186.34200000000001</c:v>
                </c:pt>
                <c:pt idx="17">
                  <c:v>188.852</c:v>
                </c:pt>
                <c:pt idx="18">
                  <c:v>190.63200000000001</c:v>
                </c:pt>
                <c:pt idx="19">
                  <c:v>191.845</c:v>
                </c:pt>
                <c:pt idx="20">
                  <c:v>191.89400000000001</c:v>
                </c:pt>
                <c:pt idx="21">
                  <c:v>196.947</c:v>
                </c:pt>
                <c:pt idx="22">
                  <c:v>200.25399999999999</c:v>
                </c:pt>
                <c:pt idx="23">
                  <c:v>201.59728947368424</c:v>
                </c:pt>
                <c:pt idx="24">
                  <c:v>205.17099999999999</c:v>
                </c:pt>
                <c:pt idx="25">
                  <c:v>206.18799999999999</c:v>
                </c:pt>
                <c:pt idx="26">
                  <c:v>206.767</c:v>
                </c:pt>
                <c:pt idx="27">
                  <c:v>207.84700000000001</c:v>
                </c:pt>
                <c:pt idx="28">
                  <c:v>209.53200000000001</c:v>
                </c:pt>
                <c:pt idx="29">
                  <c:v>210.929</c:v>
                </c:pt>
                <c:pt idx="30">
                  <c:v>214.73699999999999</c:v>
                </c:pt>
                <c:pt idx="31">
                  <c:v>217.24299999999999</c:v>
                </c:pt>
                <c:pt idx="32">
                  <c:v>220.94</c:v>
                </c:pt>
                <c:pt idx="33">
                  <c:v>221.196</c:v>
                </c:pt>
                <c:pt idx="34">
                  <c:v>221.786</c:v>
                </c:pt>
                <c:pt idx="35">
                  <c:v>226.00299999999999</c:v>
                </c:pt>
                <c:pt idx="36">
                  <c:v>228.13200000000001</c:v>
                </c:pt>
                <c:pt idx="37">
                  <c:v>231.09200000000001</c:v>
                </c:pt>
                <c:pt idx="38">
                  <c:v>231.86500000000001</c:v>
                </c:pt>
                <c:pt idx="39">
                  <c:v>233.673</c:v>
                </c:pt>
                <c:pt idx="40">
                  <c:v>240.38499999999999</c:v>
                </c:pt>
                <c:pt idx="41">
                  <c:v>245.77500000000001</c:v>
                </c:pt>
                <c:pt idx="42">
                  <c:v>247.43</c:v>
                </c:pt>
                <c:pt idx="43">
                  <c:v>252.85900000000001</c:v>
                </c:pt>
                <c:pt idx="44">
                  <c:v>261.79599999999999</c:v>
                </c:pt>
                <c:pt idx="45">
                  <c:v>286.36799999999999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D24F-4D83-B585-DCD621B06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5"/>
        <c:axId val="929577407"/>
        <c:axId val="1"/>
      </c:barChart>
      <c:lineChart>
        <c:grouping val="standard"/>
        <c:varyColors val="0"/>
        <c:ser>
          <c:idx val="0"/>
          <c:order val="0"/>
          <c:tx>
            <c:strRef>
              <c:f>'g3-14'!$B$26</c:f>
              <c:strCache>
                <c:ptCount val="1"/>
                <c:pt idx="0">
                  <c:v>Men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ysClr val="window" lastClr="FFFFFF"/>
              </a:solidFill>
              <a:ln w="6350" cap="flat" cmpd="sng" algn="ctr">
                <a:solidFill>
                  <a:srgbClr val="000000"/>
                </a:solidFill>
                <a:prstDash val="solid"/>
                <a:round/>
              </a:ln>
              <a:effectLst/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33-D24F-4D83-B585-DCD621B062E0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34-D24F-4D83-B585-DCD621B062E0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35-D24F-4D83-B585-DCD621B062E0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36-D24F-4D83-B585-DCD621B062E0}"/>
              </c:ext>
            </c:extLst>
          </c:dPt>
          <c:dPt>
            <c:idx val="19"/>
            <c:marker>
              <c:spPr>
                <a:solidFill>
                  <a:sysClr val="window" lastClr="FFFFFF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7-D24F-4D83-B585-DCD621B062E0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38-D24F-4D83-B585-DCD621B062E0}"/>
              </c:ext>
            </c:extLst>
          </c:dPt>
          <c:dPt>
            <c:idx val="23"/>
            <c:marker>
              <c:spPr>
                <a:solidFill>
                  <a:srgbClr val="DE1920"/>
                </a:solidFill>
                <a:ln w="6350" cap="flat" cmpd="sng" algn="ctr">
                  <a:solidFill>
                    <a:srgbClr val="DE192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9-D24F-4D83-B585-DCD621B062E0}"/>
              </c:ext>
            </c:extLst>
          </c:dPt>
          <c:dPt>
            <c:idx val="25"/>
            <c:bubble3D val="0"/>
            <c:extLst>
              <c:ext xmlns:c16="http://schemas.microsoft.com/office/drawing/2014/chart" uri="{C3380CC4-5D6E-409C-BE32-E72D297353CC}">
                <c16:uniqueId val="{0000003A-D24F-4D83-B585-DCD621B062E0}"/>
              </c:ext>
            </c:extLst>
          </c:dPt>
          <c:dPt>
            <c:idx val="26"/>
            <c:marker>
              <c:spPr>
                <a:solidFill>
                  <a:sysClr val="window" lastClr="FFFFFF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B-D24F-4D83-B585-DCD621B062E0}"/>
              </c:ext>
            </c:extLst>
          </c:dPt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4">
                  <c:v>Costa Rica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'g3-14'!$B$27:$B$72</c:f>
              <c:numCache>
                <c:formatCode>0</c:formatCode>
                <c:ptCount val="46"/>
                <c:pt idx="0">
                  <c:v>143.9</c:v>
                </c:pt>
                <c:pt idx="1">
                  <c:v>224.7</c:v>
                </c:pt>
                <c:pt idx="2">
                  <c:v>170.8</c:v>
                </c:pt>
                <c:pt idx="3">
                  <c:v>241.1</c:v>
                </c:pt>
                <c:pt idx="4">
                  <c:v>191</c:v>
                </c:pt>
                <c:pt idx="5">
                  <c:v>198.1</c:v>
                </c:pt>
                <c:pt idx="6">
                  <c:v>209.2</c:v>
                </c:pt>
                <c:pt idx="7">
                  <c:v>225.3</c:v>
                </c:pt>
                <c:pt idx="8">
                  <c:v>241.6</c:v>
                </c:pt>
                <c:pt idx="9">
                  <c:v>222.1</c:v>
                </c:pt>
                <c:pt idx="10">
                  <c:v>210.9</c:v>
                </c:pt>
                <c:pt idx="11">
                  <c:v>230</c:v>
                </c:pt>
                <c:pt idx="12">
                  <c:v>225.9</c:v>
                </c:pt>
                <c:pt idx="13">
                  <c:v>218.1</c:v>
                </c:pt>
                <c:pt idx="14">
                  <c:v>215.1</c:v>
                </c:pt>
                <c:pt idx="15">
                  <c:v>256</c:v>
                </c:pt>
                <c:pt idx="16">
                  <c:v>209.1</c:v>
                </c:pt>
                <c:pt idx="17">
                  <c:v>222.7</c:v>
                </c:pt>
                <c:pt idx="18">
                  <c:v>234.7</c:v>
                </c:pt>
                <c:pt idx="19">
                  <c:v>251.1</c:v>
                </c:pt>
                <c:pt idx="20">
                  <c:v>241.5</c:v>
                </c:pt>
                <c:pt idx="21">
                  <c:v>253.3</c:v>
                </c:pt>
                <c:pt idx="22">
                  <c:v>239.9</c:v>
                </c:pt>
                <c:pt idx="23">
                  <c:v>259.58421052631593</c:v>
                </c:pt>
                <c:pt idx="24">
                  <c:v>268.7</c:v>
                </c:pt>
                <c:pt idx="25">
                  <c:v>257.39999999999998</c:v>
                </c:pt>
                <c:pt idx="26">
                  <c:v>250.9</c:v>
                </c:pt>
                <c:pt idx="27">
                  <c:v>279.8</c:v>
                </c:pt>
                <c:pt idx="28">
                  <c:v>216.2</c:v>
                </c:pt>
                <c:pt idx="29">
                  <c:v>300.5</c:v>
                </c:pt>
                <c:pt idx="30">
                  <c:v>293.89999999999998</c:v>
                </c:pt>
                <c:pt idx="31">
                  <c:v>259.5</c:v>
                </c:pt>
                <c:pt idx="32">
                  <c:v>287.5</c:v>
                </c:pt>
                <c:pt idx="33">
                  <c:v>259.10000000000002</c:v>
                </c:pt>
                <c:pt idx="34">
                  <c:v>264.2</c:v>
                </c:pt>
                <c:pt idx="35">
                  <c:v>342</c:v>
                </c:pt>
                <c:pt idx="36">
                  <c:v>349.8</c:v>
                </c:pt>
                <c:pt idx="37">
                  <c:v>274.89999999999998</c:v>
                </c:pt>
                <c:pt idx="38">
                  <c:v>318.7</c:v>
                </c:pt>
                <c:pt idx="39">
                  <c:v>275.8</c:v>
                </c:pt>
                <c:pt idx="40">
                  <c:v>325.7</c:v>
                </c:pt>
                <c:pt idx="41">
                  <c:v>375.6</c:v>
                </c:pt>
                <c:pt idx="42">
                  <c:v>332.2</c:v>
                </c:pt>
                <c:pt idx="43">
                  <c:v>354.2</c:v>
                </c:pt>
                <c:pt idx="44">
                  <c:v>365.4</c:v>
                </c:pt>
                <c:pt idx="45">
                  <c:v>388.1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3C-D24F-4D83-B585-DCD621B062E0}"/>
            </c:ext>
          </c:extLst>
        </c:ser>
        <c:ser>
          <c:idx val="1"/>
          <c:order val="2"/>
          <c:tx>
            <c:strRef>
              <c:f>'g3-14'!$D$26</c:f>
              <c:strCache>
                <c:ptCount val="1"/>
                <c:pt idx="0">
                  <c:v>Women</c:v>
                </c:pt>
              </c:strCache>
            </c:strRef>
          </c:tx>
          <c:spPr>
            <a:ln w="28575">
              <a:noFill/>
            </a:ln>
          </c:spPr>
          <c:marker>
            <c:symbol val="diamond"/>
            <c:size val="5"/>
            <c:spPr>
              <a:solidFill>
                <a:srgbClr val="E7E6E6">
                  <a:lumMod val="50000"/>
                </a:srgbClr>
              </a:solidFill>
              <a:ln w="6350" cap="flat" cmpd="sng" algn="ctr">
                <a:solidFill>
                  <a:srgbClr val="E7E6E6">
                    <a:lumMod val="50000"/>
                  </a:srgbClr>
                </a:solidFill>
                <a:prstDash val="solid"/>
                <a:round/>
              </a:ln>
              <a:effectLst/>
            </c:spPr>
          </c:marker>
          <c:dPt>
            <c:idx val="8"/>
            <c:bubble3D val="0"/>
            <c:extLst>
              <c:ext xmlns:c16="http://schemas.microsoft.com/office/drawing/2014/chart" uri="{C3380CC4-5D6E-409C-BE32-E72D297353CC}">
                <c16:uniqueId val="{0000003D-D24F-4D83-B585-DCD621B062E0}"/>
              </c:ext>
            </c:extLst>
          </c:dPt>
          <c:dPt>
            <c:idx val="11"/>
            <c:bubble3D val="0"/>
            <c:extLst>
              <c:ext xmlns:c16="http://schemas.microsoft.com/office/drawing/2014/chart" uri="{C3380CC4-5D6E-409C-BE32-E72D297353CC}">
                <c16:uniqueId val="{0000003E-D24F-4D83-B585-DCD621B062E0}"/>
              </c:ext>
            </c:extLst>
          </c:dPt>
          <c:dPt>
            <c:idx val="13"/>
            <c:bubble3D val="0"/>
            <c:extLst>
              <c:ext xmlns:c16="http://schemas.microsoft.com/office/drawing/2014/chart" uri="{C3380CC4-5D6E-409C-BE32-E72D297353CC}">
                <c16:uniqueId val="{0000003F-D24F-4D83-B585-DCD621B062E0}"/>
              </c:ext>
            </c:extLst>
          </c:dPt>
          <c:dPt>
            <c:idx val="16"/>
            <c:bubble3D val="0"/>
            <c:extLst>
              <c:ext xmlns:c16="http://schemas.microsoft.com/office/drawing/2014/chart" uri="{C3380CC4-5D6E-409C-BE32-E72D297353CC}">
                <c16:uniqueId val="{00000040-D24F-4D83-B585-DCD621B062E0}"/>
              </c:ext>
            </c:extLst>
          </c:dPt>
          <c:dPt>
            <c:idx val="19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76717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1-D24F-4D83-B585-DCD621B062E0}"/>
              </c:ext>
            </c:extLst>
          </c:dPt>
          <c:dPt>
            <c:idx val="20"/>
            <c:bubble3D val="0"/>
            <c:extLst>
              <c:ext xmlns:c16="http://schemas.microsoft.com/office/drawing/2014/chart" uri="{C3380CC4-5D6E-409C-BE32-E72D297353CC}">
                <c16:uniqueId val="{00000042-D24F-4D83-B585-DCD621B062E0}"/>
              </c:ext>
            </c:extLst>
          </c:dPt>
          <c:dPt>
            <c:idx val="23"/>
            <c:marker>
              <c:spPr>
                <a:solidFill>
                  <a:sysClr val="windowText" lastClr="000000"/>
                </a:solidFill>
                <a:ln w="6350" cap="flat" cmpd="sng" algn="ctr">
                  <a:solidFill>
                    <a:sysClr val="windowText" lastClr="000000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3-D24F-4D83-B585-DCD621B062E0}"/>
              </c:ext>
            </c:extLst>
          </c:dPt>
          <c:dPt>
            <c:idx val="25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E7E6E6">
                      <a:lumMod val="50000"/>
                    </a:srgbClr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4-D24F-4D83-B585-DCD621B062E0}"/>
              </c:ext>
            </c:extLst>
          </c:dPt>
          <c:dPt>
            <c:idx val="26"/>
            <c:marker>
              <c:spPr>
                <a:solidFill>
                  <a:srgbClr val="767171"/>
                </a:solidFill>
                <a:ln w="6350" cap="flat" cmpd="sng" algn="ctr">
                  <a:solidFill>
                    <a:srgbClr val="767171"/>
                  </a:solidFill>
                  <a:prstDash val="solid"/>
                  <a:round/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45-D24F-4D83-B585-DCD621B062E0}"/>
              </c:ext>
            </c:extLst>
          </c:dPt>
          <c:cat>
            <c:strRef>
              <c:f>'g3-14'!$A$27:$A$72</c:f>
              <c:strCache>
                <c:ptCount val="46"/>
                <c:pt idx="0">
                  <c:v>Mexico</c:v>
                </c:pt>
                <c:pt idx="1">
                  <c:v>Türkiye</c:v>
                </c:pt>
                <c:pt idx="2">
                  <c:v>Peru</c:v>
                </c:pt>
                <c:pt idx="3">
                  <c:v>Korea</c:v>
                </c:pt>
                <c:pt idx="4">
                  <c:v>Costa Rica</c:v>
                </c:pt>
                <c:pt idx="5">
                  <c:v>Colombia</c:v>
                </c:pt>
                <c:pt idx="6">
                  <c:v>Switzerland</c:v>
                </c:pt>
                <c:pt idx="7">
                  <c:v>Luxembourg</c:v>
                </c:pt>
                <c:pt idx="8">
                  <c:v>Japan</c:v>
                </c:pt>
                <c:pt idx="9">
                  <c:v>Argentina</c:v>
                </c:pt>
                <c:pt idx="10">
                  <c:v>Israel</c:v>
                </c:pt>
                <c:pt idx="11">
                  <c:v>Brazil</c:v>
                </c:pt>
                <c:pt idx="12">
                  <c:v>Finland</c:v>
                </c:pt>
                <c:pt idx="13">
                  <c:v>Chile</c:v>
                </c:pt>
                <c:pt idx="14">
                  <c:v>United States</c:v>
                </c:pt>
                <c:pt idx="15">
                  <c:v>Spain</c:v>
                </c:pt>
                <c:pt idx="16">
                  <c:v>Iceland</c:v>
                </c:pt>
                <c:pt idx="17">
                  <c:v>Sweden</c:v>
                </c:pt>
                <c:pt idx="18">
                  <c:v>Australia</c:v>
                </c:pt>
                <c:pt idx="19">
                  <c:v>South Africa</c:v>
                </c:pt>
                <c:pt idx="20">
                  <c:v>Austria</c:v>
                </c:pt>
                <c:pt idx="21">
                  <c:v>Belgium</c:v>
                </c:pt>
                <c:pt idx="22">
                  <c:v>Canada</c:v>
                </c:pt>
                <c:pt idx="23">
                  <c:v>OECD38</c:v>
                </c:pt>
                <c:pt idx="24">
                  <c:v>Italy¹</c:v>
                </c:pt>
                <c:pt idx="25">
                  <c:v>Germany</c:v>
                </c:pt>
                <c:pt idx="26">
                  <c:v>Norway¹</c:v>
                </c:pt>
                <c:pt idx="27">
                  <c:v>Greece</c:v>
                </c:pt>
                <c:pt idx="28">
                  <c:v>France¹</c:v>
                </c:pt>
                <c:pt idx="29">
                  <c:v>Portugal</c:v>
                </c:pt>
                <c:pt idx="30">
                  <c:v>Bulgaria</c:v>
                </c:pt>
                <c:pt idx="31">
                  <c:v>Netherlands</c:v>
                </c:pt>
                <c:pt idx="32">
                  <c:v>Czech Republic</c:v>
                </c:pt>
                <c:pt idx="33">
                  <c:v>New Zealand¹</c:v>
                </c:pt>
                <c:pt idx="34">
                  <c:v>United Kingdom</c:v>
                </c:pt>
                <c:pt idx="35">
                  <c:v>Lithuania</c:v>
                </c:pt>
                <c:pt idx="36">
                  <c:v>Estonia</c:v>
                </c:pt>
                <c:pt idx="37">
                  <c:v>Denmark</c:v>
                </c:pt>
                <c:pt idx="38">
                  <c:v>Romania</c:v>
                </c:pt>
                <c:pt idx="39">
                  <c:v>Ireland</c:v>
                </c:pt>
                <c:pt idx="40">
                  <c:v>Poland</c:v>
                </c:pt>
                <c:pt idx="41">
                  <c:v>Latvia</c:v>
                </c:pt>
                <c:pt idx="42">
                  <c:v>Slovenia</c:v>
                </c:pt>
                <c:pt idx="43">
                  <c:v>Slovak Republic</c:v>
                </c:pt>
                <c:pt idx="44">
                  <c:v>Croatia</c:v>
                </c:pt>
                <c:pt idx="45">
                  <c:v>Hungary</c:v>
                </c:pt>
              </c:strCache>
            </c:strRef>
          </c:cat>
          <c:val>
            <c:numRef>
              <c:f>'g3-14'!$D$27:$D$72</c:f>
              <c:numCache>
                <c:formatCode>0</c:formatCode>
                <c:ptCount val="46"/>
                <c:pt idx="0">
                  <c:v>112.7</c:v>
                </c:pt>
                <c:pt idx="1">
                  <c:v>98.9</c:v>
                </c:pt>
                <c:pt idx="2">
                  <c:v>148.19999999999999</c:v>
                </c:pt>
                <c:pt idx="3">
                  <c:v>106.6</c:v>
                </c:pt>
                <c:pt idx="4">
                  <c:v>136.4</c:v>
                </c:pt>
                <c:pt idx="5">
                  <c:v>145.6</c:v>
                </c:pt>
                <c:pt idx="6">
                  <c:v>137.9</c:v>
                </c:pt>
                <c:pt idx="7">
                  <c:v>133.5</c:v>
                </c:pt>
                <c:pt idx="8">
                  <c:v>127.2</c:v>
                </c:pt>
                <c:pt idx="9">
                  <c:v>151.5</c:v>
                </c:pt>
                <c:pt idx="10">
                  <c:v>151.19999999999999</c:v>
                </c:pt>
                <c:pt idx="11">
                  <c:v>146.30000000000001</c:v>
                </c:pt>
                <c:pt idx="12">
                  <c:v>149.19999999999999</c:v>
                </c:pt>
                <c:pt idx="13">
                  <c:v>156.69999999999999</c:v>
                </c:pt>
                <c:pt idx="14">
                  <c:v>157.4</c:v>
                </c:pt>
                <c:pt idx="15">
                  <c:v>130.4</c:v>
                </c:pt>
                <c:pt idx="16">
                  <c:v>170.3</c:v>
                </c:pt>
                <c:pt idx="17">
                  <c:v>165.7</c:v>
                </c:pt>
                <c:pt idx="18">
                  <c:v>155</c:v>
                </c:pt>
                <c:pt idx="19">
                  <c:v>161.19999999999999</c:v>
                </c:pt>
                <c:pt idx="20">
                  <c:v>156.1</c:v>
                </c:pt>
                <c:pt idx="21">
                  <c:v>156.4</c:v>
                </c:pt>
                <c:pt idx="22">
                  <c:v>170.7</c:v>
                </c:pt>
                <c:pt idx="23">
                  <c:v>162.26842105263148</c:v>
                </c:pt>
                <c:pt idx="24">
                  <c:v>160</c:v>
                </c:pt>
                <c:pt idx="25">
                  <c:v>168.3</c:v>
                </c:pt>
                <c:pt idx="26">
                  <c:v>176.9</c:v>
                </c:pt>
                <c:pt idx="27">
                  <c:v>150.19999999999999</c:v>
                </c:pt>
                <c:pt idx="28">
                  <c:v>211.7</c:v>
                </c:pt>
                <c:pt idx="29">
                  <c:v>147.4</c:v>
                </c:pt>
                <c:pt idx="30">
                  <c:v>160.9</c:v>
                </c:pt>
                <c:pt idx="31">
                  <c:v>186</c:v>
                </c:pt>
                <c:pt idx="32">
                  <c:v>175.9</c:v>
                </c:pt>
                <c:pt idx="33">
                  <c:v>191.7</c:v>
                </c:pt>
                <c:pt idx="34">
                  <c:v>189.9</c:v>
                </c:pt>
                <c:pt idx="35">
                  <c:v>161.80000000000001</c:v>
                </c:pt>
                <c:pt idx="36">
                  <c:v>164.2</c:v>
                </c:pt>
                <c:pt idx="37">
                  <c:v>199.4</c:v>
                </c:pt>
                <c:pt idx="38">
                  <c:v>168.2</c:v>
                </c:pt>
                <c:pt idx="39">
                  <c:v>201.3</c:v>
                </c:pt>
                <c:pt idx="40">
                  <c:v>186.7</c:v>
                </c:pt>
                <c:pt idx="41">
                  <c:v>178.2</c:v>
                </c:pt>
                <c:pt idx="42">
                  <c:v>188.7</c:v>
                </c:pt>
                <c:pt idx="43">
                  <c:v>188.9</c:v>
                </c:pt>
                <c:pt idx="44">
                  <c:v>192.1</c:v>
                </c:pt>
                <c:pt idx="45">
                  <c:v>221.1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46-D24F-4D83-B585-DCD621B062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hiLowLines>
          <c:spPr>
            <a:ln w="6350">
              <a:solidFill>
                <a:srgbClr val="000000"/>
              </a:solidFill>
            </a:ln>
          </c:spPr>
        </c:hiLowLines>
        <c:marker val="1"/>
        <c:smooth val="0"/>
        <c:axId val="929577407"/>
        <c:axId val="1"/>
      </c:lineChart>
      <c:catAx>
        <c:axId val="929577407"/>
        <c:scaling>
          <c:orientation val="minMax"/>
        </c:scaling>
        <c:delete val="0"/>
        <c:axPos val="b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minorTickMark val="none"/>
        <c:tickLblPos val="low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vert="horz"/>
          <a:lstStyle/>
          <a:p>
            <a:pPr>
              <a:defRPr sz="80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400"/>
        </c:scaling>
        <c:delete val="0"/>
        <c:axPos val="l"/>
        <c:majorGridlines>
          <c:spPr>
            <a:ln w="9525" cmpd="sng">
              <a:solidFill>
                <a:srgbClr val="FFFFFF"/>
              </a:solidFill>
              <a:prstDash val="solid"/>
            </a:ln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vert="horz"/>
          <a:lstStyle/>
          <a:p>
            <a:pPr>
              <a:defRPr sz="800" b="0" i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en-US"/>
          </a:p>
        </c:txPr>
        <c:crossAx val="929577407"/>
        <c:crosses val="autoZero"/>
        <c:crossBetween val="between"/>
      </c:valAx>
      <c:spPr>
        <a:solidFill>
          <a:srgbClr val="EAEAEA"/>
        </a:solidFill>
        <a:ln w="9525">
          <a:noFill/>
        </a:ln>
      </c:spPr>
    </c:plotArea>
    <c:legend>
      <c:legendPos val="r"/>
      <c:layout>
        <c:manualLayout>
          <c:xMode val="edge"/>
          <c:yMode val="edge"/>
          <c:x val="4.7061339554777877E-2"/>
          <c:y val="1.9555764484663299E-2"/>
          <c:w val="0.93704800233304175"/>
          <c:h val="7.3333333333333334E-2"/>
        </c:manualLayout>
      </c:layout>
      <c:overlay val="1"/>
      <c:spPr>
        <a:solidFill>
          <a:srgbClr val="EAEAEA"/>
        </a:solidFill>
        <a:ln w="25400">
          <a:noFill/>
        </a:ln>
      </c:spPr>
      <c:txPr>
        <a:bodyPr/>
        <a:lstStyle/>
        <a:p>
          <a:pPr>
            <a:defRPr sz="800" b="0" i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en-US"/>
        </a:p>
      </c:txPr>
    </c:legend>
    <c:plotVisOnly val="1"/>
    <c:dispBlanksAs val="gap"/>
    <c:showDLblsOverMax val="1"/>
  </c:chart>
  <c:spPr>
    <a:noFill/>
    <a:ln w="9525">
      <a:noFill/>
    </a:ln>
  </c:spPr>
  <c:externalData r:id="rId2">
    <c:autoUpdate val="0"/>
  </c:externalData>
  <c:userShapes r:id="rId3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910-4086-9625-419EEA4B434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10-4086-9625-419EEA4B434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0.11799999999999999</c:v>
                </c:pt>
                <c:pt idx="1">
                  <c:v>0.126</c:v>
                </c:pt>
                <c:pt idx="2">
                  <c:v>0.112</c:v>
                </c:pt>
                <c:pt idx="3">
                  <c:v>0.123</c:v>
                </c:pt>
                <c:pt idx="4">
                  <c:v>0.126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910-4086-9625-419EEA4B434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10-4086-9625-419EEA4B434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2.5999999999999999E-2</c:v>
                </c:pt>
                <c:pt idx="1">
                  <c:v>2.4E-2</c:v>
                </c:pt>
                <c:pt idx="2">
                  <c:v>2.8000000000000001E-2</c:v>
                </c:pt>
                <c:pt idx="3">
                  <c:v>2.7E-2</c:v>
                </c:pt>
                <c:pt idx="4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E910-4086-9625-419EEA4B434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910-4086-9625-419EEA4B4347}"/>
              </c:ext>
            </c:extLst>
          </c:dPt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0.00%</c:formatCode>
                <c:ptCount val="5"/>
                <c:pt idx="0">
                  <c:v>0.108</c:v>
                </c:pt>
                <c:pt idx="1">
                  <c:v>0.107</c:v>
                </c:pt>
                <c:pt idx="2">
                  <c:v>0.11</c:v>
                </c:pt>
                <c:pt idx="3">
                  <c:v>0.105</c:v>
                </c:pt>
                <c:pt idx="4">
                  <c:v>8.8999999999999996E-2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Fjöldi stöðugilda lækna á hvert sjúkrarúm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1.1000000000000001</c:v>
                </c:pt>
                <c:pt idx="4">
                  <c:v>1.1000000000000001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5CD-4009-8827-EA13A789453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Fjöldi stöðugilda hjúkrunarfræðinga á hvert sjúkrarúm</c:v>
                </c:pt>
              </c:strCache>
            </c:strRef>
          </c:tx>
          <c:spPr>
            <a:solidFill>
              <a:srgbClr val="0880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1.9</c:v>
                </c:pt>
                <c:pt idx="1">
                  <c:v>2</c:v>
                </c:pt>
                <c:pt idx="2">
                  <c:v>2.1</c:v>
                </c:pt>
                <c:pt idx="3">
                  <c:v>2.2000000000000002</c:v>
                </c:pt>
                <c:pt idx="4">
                  <c:v>2.2999999999999998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5CD-4009-8827-EA13A789453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89"/>
        <c:axId val="1180349312"/>
        <c:axId val="1180347152"/>
      </c:barChart>
      <c:catAx>
        <c:axId val="1180349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180347152"/>
        <c:crosses val="autoZero"/>
        <c:auto val="1"/>
        <c:lblAlgn val="ctr"/>
        <c:lblOffset val="100"/>
        <c:noMultiLvlLbl val="0"/>
      </c:catAx>
      <c:valAx>
        <c:axId val="118034715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18034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C-43C8-B0FF-A2F0734A5D5C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3EC-43C8-B0FF-A2F0734A5D5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87</c:v>
                </c:pt>
                <c:pt idx="1">
                  <c:v>93</c:v>
                </c:pt>
                <c:pt idx="2">
                  <c:v>95</c:v>
                </c:pt>
                <c:pt idx="3">
                  <c:v>96</c:v>
                </c:pt>
                <c:pt idx="4">
                  <c:v>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ax val="1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DRG-einingar á hvert stöðugildi læknis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94</c:v>
                </c:pt>
                <c:pt idx="1">
                  <c:v>101</c:v>
                </c:pt>
                <c:pt idx="2">
                  <c:v>97</c:v>
                </c:pt>
                <c:pt idx="3">
                  <c:v>100</c:v>
                </c:pt>
                <c:pt idx="4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6D-481B-88F9-3BF88AC3BB6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DRG-einingar á hvert stöðugildi hjúkrunarfræðings</c:v>
                </c:pt>
              </c:strCache>
            </c:strRef>
          </c:tx>
          <c:spPr>
            <a:solidFill>
              <a:srgbClr val="08808E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48</c:v>
                </c:pt>
                <c:pt idx="1">
                  <c:v>48</c:v>
                </c:pt>
                <c:pt idx="2">
                  <c:v>46</c:v>
                </c:pt>
                <c:pt idx="3">
                  <c:v>48</c:v>
                </c:pt>
                <c:pt idx="4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6D-481B-88F9-3BF88AC3BB6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DRG-einingar á hvert stöðugildi starfsmanns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  <c:pt idx="0">
                  <c:v>13.3</c:v>
                </c:pt>
                <c:pt idx="1">
                  <c:v>13.5</c:v>
                </c:pt>
                <c:pt idx="2">
                  <c:v>12.8</c:v>
                </c:pt>
                <c:pt idx="3">
                  <c:v>13.3</c:v>
                </c:pt>
                <c:pt idx="4">
                  <c:v>13.2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6D-481B-88F9-3BF88AC3BB6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0"/>
        <c:axId val="1180343912"/>
        <c:axId val="1180349672"/>
      </c:barChart>
      <c:catAx>
        <c:axId val="11803439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180349672"/>
        <c:crosses val="autoZero"/>
        <c:auto val="1"/>
        <c:lblAlgn val="ctr"/>
        <c:lblOffset val="100"/>
        <c:noMultiLvlLbl val="0"/>
      </c:catAx>
      <c:valAx>
        <c:axId val="1180349672"/>
        <c:scaling>
          <c:orientation val="minMax"/>
          <c:max val="11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1180343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6.7494810725981944E-2"/>
          <c:y val="0.13930555555555554"/>
          <c:w val="0.46641666666666665"/>
          <c:h val="0.7773611111111110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2D0-4F21-BC98-FFFFD07DFC4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2D0-4F21-BC98-FFFFD07DFC4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2D0-4F21-BC98-FFFFD07DFC4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2D0-4F21-BC98-FFFFD07DFC41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2D0-4F21-BC98-FFFFD07DFC4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2D0-4F21-BC98-FFFFD07DFC4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2D0-4F21-BC98-FFFFD07DFC4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2D0-4F21-BC98-FFFFD07DFC41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2D0-4F21-BC98-FFFFD07DFC41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2D0-4F21-BC98-FFFFD07DFC41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2D0-4F21-BC98-FFFFD07DFC41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2D0-4F21-BC98-FFFFD07DFC41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02D0-4F21-BC98-FFFFD07DFC41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02D0-4F21-BC98-FFFFD07DFC41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02D0-4F21-BC98-FFFFD07DFC41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02D0-4F21-BC98-FFFFD07DFC41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02D0-4F21-BC98-FFFFD07DFC41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02D0-4F21-BC98-FFFFD07DFC41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02D0-4F21-BC98-FFFFD07DFC41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02D0-4F21-BC98-FFFFD07DFC41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02D0-4F21-BC98-FFFFD07DFC41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02D0-4F21-BC98-FFFFD07DFC41}"/>
              </c:ext>
            </c:extLst>
          </c:dPt>
          <c:dPt>
            <c:idx val="22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D-02D0-4F21-BC98-FFFFD07DFC41}"/>
              </c:ext>
            </c:extLst>
          </c:dPt>
          <c:dPt>
            <c:idx val="23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F-02D0-4F21-BC98-FFFFD07DFC41}"/>
              </c:ext>
            </c:extLst>
          </c:dPt>
          <c:dPt>
            <c:idx val="24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1-02D0-4F21-BC98-FFFFD07DFC41}"/>
              </c:ext>
            </c:extLst>
          </c:dPt>
          <c:dPt>
            <c:idx val="25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3-02D0-4F21-BC98-FFFFD07DFC41}"/>
              </c:ext>
            </c:extLst>
          </c:dPt>
          <c:dPt>
            <c:idx val="26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5-02D0-4F21-BC98-FFFFD07DFC41}"/>
              </c:ext>
            </c:extLst>
          </c:dPt>
          <c:dPt>
            <c:idx val="27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7-02D0-4F21-BC98-FFFFD07DFC41}"/>
              </c:ext>
            </c:extLst>
          </c:dPt>
          <c:dPt>
            <c:idx val="28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9-02D0-4F21-BC98-FFFFD07DFC41}"/>
              </c:ext>
            </c:extLst>
          </c:dPt>
          <c:dPt>
            <c:idx val="29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B-02D0-4F21-BC98-FFFFD07DFC41}"/>
              </c:ext>
            </c:extLst>
          </c:dPt>
          <c:dPt>
            <c:idx val="30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D-02D0-4F21-BC98-FFFFD07DFC41}"/>
              </c:ext>
            </c:extLst>
          </c:dPt>
          <c:dPt>
            <c:idx val="31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3F-02D0-4F21-BC98-FFFFD07DFC41}"/>
              </c:ext>
            </c:extLst>
          </c:dPt>
          <c:dPt>
            <c:idx val="32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1-02D0-4F21-BC98-FFFFD07DFC41}"/>
              </c:ext>
            </c:extLst>
          </c:dPt>
          <c:dPt>
            <c:idx val="33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3-02D0-4F21-BC98-FFFFD07DFC41}"/>
              </c:ext>
            </c:extLst>
          </c:dPt>
          <c:dPt>
            <c:idx val="34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5-02D0-4F21-BC98-FFFFD07DFC41}"/>
              </c:ext>
            </c:extLst>
          </c:dPt>
          <c:dPt>
            <c:idx val="35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7-02D0-4F21-BC98-FFFFD07DFC41}"/>
              </c:ext>
            </c:extLst>
          </c:dPt>
          <c:dPt>
            <c:idx val="36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9-02D0-4F21-BC98-FFFFD07DFC41}"/>
              </c:ext>
            </c:extLst>
          </c:dPt>
          <c:dPt>
            <c:idx val="37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B-02D0-4F21-BC98-FFFFD07DFC41}"/>
              </c:ext>
            </c:extLst>
          </c:dPt>
          <c:dPt>
            <c:idx val="38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D-02D0-4F21-BC98-FFFFD07DFC41}"/>
              </c:ext>
            </c:extLst>
          </c:dPt>
          <c:dPt>
            <c:idx val="39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4F-02D0-4F21-BC98-FFFFD07DFC41}"/>
              </c:ext>
            </c:extLst>
          </c:dPt>
          <c:dPt>
            <c:idx val="40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1-02D0-4F21-BC98-FFFFD07DFC41}"/>
              </c:ext>
            </c:extLst>
          </c:dPt>
          <c:dPt>
            <c:idx val="41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3-02D0-4F21-BC98-FFFFD07DFC41}"/>
              </c:ext>
            </c:extLst>
          </c:dPt>
          <c:dPt>
            <c:idx val="42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5-02D0-4F21-BC98-FFFFD07DFC41}"/>
              </c:ext>
            </c:extLst>
          </c:dPt>
          <c:dPt>
            <c:idx val="43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7-02D0-4F21-BC98-FFFFD07DFC41}"/>
              </c:ext>
            </c:extLst>
          </c:dPt>
          <c:dPt>
            <c:idx val="44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9-02D0-4F21-BC98-FFFFD07DFC41}"/>
              </c:ext>
            </c:extLst>
          </c:dPt>
          <c:dPt>
            <c:idx val="45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B-02D0-4F21-BC98-FFFFD07DFC41}"/>
              </c:ext>
            </c:extLst>
          </c:dPt>
          <c:dPt>
            <c:idx val="46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D-02D0-4F21-BC98-FFFFD07DFC41}"/>
              </c:ext>
            </c:extLst>
          </c:dPt>
          <c:dPt>
            <c:idx val="47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5F-02D0-4F21-BC98-FFFFD07DFC41}"/>
              </c:ext>
            </c:extLst>
          </c:dPt>
          <c:dPt>
            <c:idx val="48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1-02D0-4F21-BC98-FFFFD07DFC41}"/>
              </c:ext>
            </c:extLst>
          </c:dPt>
          <c:dPt>
            <c:idx val="49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3-02D0-4F21-BC98-FFFFD07DFC41}"/>
              </c:ext>
            </c:extLst>
          </c:dPt>
          <c:dPt>
            <c:idx val="50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5-02D0-4F21-BC98-FFFFD07DFC41}"/>
              </c:ext>
            </c:extLst>
          </c:dPt>
          <c:dPt>
            <c:idx val="51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7-02D0-4F21-BC98-FFFFD07DFC41}"/>
              </c:ext>
            </c:extLst>
          </c:dPt>
          <c:dPt>
            <c:idx val="52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9-02D0-4F21-BC98-FFFFD07DFC41}"/>
              </c:ext>
            </c:extLst>
          </c:dPt>
          <c:dPt>
            <c:idx val="53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B-02D0-4F21-BC98-FFFFD07DFC41}"/>
              </c:ext>
            </c:extLst>
          </c:dPt>
          <c:dPt>
            <c:idx val="54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D-02D0-4F21-BC98-FFFFD07DFC41}"/>
              </c:ext>
            </c:extLst>
          </c:dPt>
          <c:dPt>
            <c:idx val="55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6F-02D0-4F21-BC98-FFFFD07DFC41}"/>
              </c:ext>
            </c:extLst>
          </c:dPt>
          <c:dPt>
            <c:idx val="56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1-02D0-4F21-BC98-FFFFD07DFC41}"/>
              </c:ext>
            </c:extLst>
          </c:dPt>
          <c:dPt>
            <c:idx val="57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3-02D0-4F21-BC98-FFFFD07DFC41}"/>
              </c:ext>
            </c:extLst>
          </c:dPt>
          <c:dPt>
            <c:idx val="58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5-02D0-4F21-BC98-FFFFD07DFC41}"/>
              </c:ext>
            </c:extLst>
          </c:dPt>
          <c:dPt>
            <c:idx val="59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7-02D0-4F21-BC98-FFFFD07DFC41}"/>
              </c:ext>
            </c:extLst>
          </c:dPt>
          <c:dPt>
            <c:idx val="6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9-02D0-4F21-BC98-FFFFD07DFC41}"/>
              </c:ext>
            </c:extLst>
          </c:dPt>
          <c:dPt>
            <c:idx val="61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B-02D0-4F21-BC98-FFFFD07DFC41}"/>
              </c:ext>
            </c:extLst>
          </c:dPt>
          <c:dPt>
            <c:idx val="62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D-02D0-4F21-BC98-FFFFD07DFC41}"/>
              </c:ext>
            </c:extLst>
          </c:dPt>
          <c:dPt>
            <c:idx val="63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7F-02D0-4F21-BC98-FFFFD07DFC41}"/>
              </c:ext>
            </c:extLst>
          </c:dPt>
          <c:dPt>
            <c:idx val="64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1-02D0-4F21-BC98-FFFFD07DFC41}"/>
              </c:ext>
            </c:extLst>
          </c:dPt>
          <c:dPt>
            <c:idx val="65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3-02D0-4F21-BC98-FFFFD07DFC41}"/>
              </c:ext>
            </c:extLst>
          </c:dPt>
          <c:dPt>
            <c:idx val="6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5-02D0-4F21-BC98-FFFFD07DFC41}"/>
              </c:ext>
            </c:extLst>
          </c:dPt>
          <c:dPt>
            <c:idx val="67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7-02D0-4F21-BC98-FFFFD07DFC41}"/>
              </c:ext>
            </c:extLst>
          </c:dPt>
          <c:dPt>
            <c:idx val="68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9-02D0-4F21-BC98-FFFFD07DFC41}"/>
              </c:ext>
            </c:extLst>
          </c:dPt>
          <c:dPt>
            <c:idx val="69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B-02D0-4F21-BC98-FFFFD07DFC41}"/>
              </c:ext>
            </c:extLst>
          </c:dPt>
          <c:dPt>
            <c:idx val="70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D-02D0-4F21-BC98-FFFFD07DFC41}"/>
              </c:ext>
            </c:extLst>
          </c:dPt>
          <c:dPt>
            <c:idx val="71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8F-02D0-4F21-BC98-FFFFD07DFC41}"/>
              </c:ext>
            </c:extLst>
          </c:dPt>
          <c:dPt>
            <c:idx val="72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1-02D0-4F21-BC98-FFFFD07DFC41}"/>
              </c:ext>
            </c:extLst>
          </c:dPt>
          <c:dPt>
            <c:idx val="73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3-02D0-4F21-BC98-FFFFD07DFC41}"/>
              </c:ext>
            </c:extLst>
          </c:dPt>
          <c:dPt>
            <c:idx val="74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5-02D0-4F21-BC98-FFFFD07DFC41}"/>
              </c:ext>
            </c:extLst>
          </c:dPt>
          <c:dPt>
            <c:idx val="75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7-02D0-4F21-BC98-FFFFD07DFC41}"/>
              </c:ext>
            </c:extLst>
          </c:dPt>
          <c:dPt>
            <c:idx val="76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9-02D0-4F21-BC98-FFFFD07DFC41}"/>
              </c:ext>
            </c:extLst>
          </c:dPt>
          <c:dPt>
            <c:idx val="77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B-02D0-4F21-BC98-FFFFD07DFC41}"/>
              </c:ext>
            </c:extLst>
          </c:dPt>
          <c:dPt>
            <c:idx val="78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D-02D0-4F21-BC98-FFFFD07DFC41}"/>
              </c:ext>
            </c:extLst>
          </c:dPt>
          <c:dPt>
            <c:idx val="79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9F-02D0-4F21-BC98-FFFFD07DFC41}"/>
              </c:ext>
            </c:extLst>
          </c:dPt>
          <c:dPt>
            <c:idx val="80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1-02D0-4F21-BC98-FFFFD07DFC41}"/>
              </c:ext>
            </c:extLst>
          </c:dPt>
          <c:dPt>
            <c:idx val="81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3-02D0-4F21-BC98-FFFFD07DFC41}"/>
              </c:ext>
            </c:extLst>
          </c:dPt>
          <c:dPt>
            <c:idx val="82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5-02D0-4F21-BC98-FFFFD07DFC41}"/>
              </c:ext>
            </c:extLst>
          </c:dPt>
          <c:dPt>
            <c:idx val="8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7-02D0-4F21-BC98-FFFFD07DFC41}"/>
              </c:ext>
            </c:extLst>
          </c:dPt>
          <c:dPt>
            <c:idx val="84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9-02D0-4F21-BC98-FFFFD07DFC41}"/>
              </c:ext>
            </c:extLst>
          </c:dPt>
          <c:dPt>
            <c:idx val="85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B-02D0-4F21-BC98-FFFFD07DFC41}"/>
              </c:ext>
            </c:extLst>
          </c:dPt>
          <c:dPt>
            <c:idx val="86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D-02D0-4F21-BC98-FFFFD07DFC41}"/>
              </c:ext>
            </c:extLst>
          </c:dPt>
          <c:dPt>
            <c:idx val="87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AF-02D0-4F21-BC98-FFFFD07DFC41}"/>
              </c:ext>
            </c:extLst>
          </c:dPt>
          <c:dPt>
            <c:idx val="88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1-02D0-4F21-BC98-FFFFD07DFC41}"/>
              </c:ext>
            </c:extLst>
          </c:dPt>
          <c:dPt>
            <c:idx val="89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3-02D0-4F21-BC98-FFFFD07DFC41}"/>
              </c:ext>
            </c:extLst>
          </c:dPt>
          <c:dPt>
            <c:idx val="90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5-02D0-4F21-BC98-FFFFD07DFC41}"/>
              </c:ext>
            </c:extLst>
          </c:dPt>
          <c:dPt>
            <c:idx val="91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7-02D0-4F21-BC98-FFFFD07DFC41}"/>
              </c:ext>
            </c:extLst>
          </c:dPt>
          <c:dPt>
            <c:idx val="92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9-02D0-4F21-BC98-FFFFD07DFC41}"/>
              </c:ext>
            </c:extLst>
          </c:dPt>
          <c:dPt>
            <c:idx val="93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B-02D0-4F21-BC98-FFFFD07DFC41}"/>
              </c:ext>
            </c:extLst>
          </c:dPt>
          <c:dPt>
            <c:idx val="94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D-02D0-4F21-BC98-FFFFD07DFC41}"/>
              </c:ext>
            </c:extLst>
          </c:dPt>
          <c:dPt>
            <c:idx val="95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BF-02D0-4F21-BC98-FFFFD07DFC41}"/>
              </c:ext>
            </c:extLst>
          </c:dPt>
          <c:dPt>
            <c:idx val="96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1-02D0-4F21-BC98-FFFFD07DFC41}"/>
              </c:ext>
            </c:extLst>
          </c:dPt>
          <c:dPt>
            <c:idx val="97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3-02D0-4F21-BC98-FFFFD07DFC41}"/>
              </c:ext>
            </c:extLst>
          </c:dPt>
          <c:dPt>
            <c:idx val="98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5-02D0-4F21-BC98-FFFFD07DFC41}"/>
              </c:ext>
            </c:extLst>
          </c:dPt>
          <c:dPt>
            <c:idx val="99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7-02D0-4F21-BC98-FFFFD07DFC41}"/>
              </c:ext>
            </c:extLst>
          </c:dPt>
          <c:dPt>
            <c:idx val="100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9-02D0-4F21-BC98-FFFFD07DFC41}"/>
              </c:ext>
            </c:extLst>
          </c:dPt>
          <c:dPt>
            <c:idx val="101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B-02D0-4F21-BC98-FFFFD07DFC41}"/>
              </c:ext>
            </c:extLst>
          </c:dPt>
          <c:dPt>
            <c:idx val="102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D-02D0-4F21-BC98-FFFFD07DFC41}"/>
              </c:ext>
            </c:extLst>
          </c:dPt>
          <c:dPt>
            <c:idx val="103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CF-02D0-4F21-BC98-FFFFD07DFC41}"/>
              </c:ext>
            </c:extLst>
          </c:dPt>
          <c:dPt>
            <c:idx val="104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1-02D0-4F21-BC98-FFFFD07DFC41}"/>
              </c:ext>
            </c:extLst>
          </c:dPt>
          <c:dPt>
            <c:idx val="105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3-02D0-4F21-BC98-FFFFD07DFC41}"/>
              </c:ext>
            </c:extLst>
          </c:dPt>
          <c:dPt>
            <c:idx val="106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5-02D0-4F21-BC98-FFFFD07DFC41}"/>
              </c:ext>
            </c:extLst>
          </c:dPt>
          <c:dPt>
            <c:idx val="107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7-02D0-4F21-BC98-FFFFD07DFC41}"/>
              </c:ext>
            </c:extLst>
          </c:dPt>
          <c:dPt>
            <c:idx val="108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9-02D0-4F21-BC98-FFFFD07DFC41}"/>
              </c:ext>
            </c:extLst>
          </c:dPt>
          <c:dPt>
            <c:idx val="109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B-02D0-4F21-BC98-FFFFD07DFC41}"/>
              </c:ext>
            </c:extLst>
          </c:dPt>
          <c:dPt>
            <c:idx val="11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D-02D0-4F21-BC98-FFFFD07DFC41}"/>
              </c:ext>
            </c:extLst>
          </c:dPt>
          <c:dPt>
            <c:idx val="11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DF-02D0-4F21-BC98-FFFFD07DFC41}"/>
              </c:ext>
            </c:extLst>
          </c:dPt>
          <c:dPt>
            <c:idx val="11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1-02D0-4F21-BC98-FFFFD07DFC41}"/>
              </c:ext>
            </c:extLst>
          </c:dPt>
          <c:dPt>
            <c:idx val="11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3-02D0-4F21-BC98-FFFFD07DFC41}"/>
              </c:ext>
            </c:extLst>
          </c:dPt>
          <c:dPt>
            <c:idx val="114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5-02D0-4F21-BC98-FFFFD07DFC41}"/>
              </c:ext>
            </c:extLst>
          </c:dPt>
          <c:dPt>
            <c:idx val="115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7-02D0-4F21-BC98-FFFFD07DFC41}"/>
              </c:ext>
            </c:extLst>
          </c:dPt>
          <c:dPt>
            <c:idx val="116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9-02D0-4F21-BC98-FFFFD07DFC41}"/>
              </c:ext>
            </c:extLst>
          </c:dPt>
          <c:dPt>
            <c:idx val="117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B-02D0-4F21-BC98-FFFFD07DFC41}"/>
              </c:ext>
            </c:extLst>
          </c:dPt>
          <c:dPt>
            <c:idx val="118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D-02D0-4F21-BC98-FFFFD07DFC41}"/>
              </c:ext>
            </c:extLst>
          </c:dPt>
          <c:dPt>
            <c:idx val="119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EF-02D0-4F21-BC98-FFFFD07DFC41}"/>
              </c:ext>
            </c:extLst>
          </c:dPt>
          <c:dPt>
            <c:idx val="12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1-02D0-4F21-BC98-FFFFD07DFC41}"/>
              </c:ext>
            </c:extLst>
          </c:dPt>
          <c:dPt>
            <c:idx val="121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3-02D0-4F21-BC98-FFFFD07DFC41}"/>
              </c:ext>
            </c:extLst>
          </c:dPt>
          <c:dPt>
            <c:idx val="122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5-02D0-4F21-BC98-FFFFD07DFC41}"/>
              </c:ext>
            </c:extLst>
          </c:dPt>
          <c:dPt>
            <c:idx val="123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7-02D0-4F21-BC98-FFFFD07DFC41}"/>
              </c:ext>
            </c:extLst>
          </c:dPt>
          <c:dPt>
            <c:idx val="124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9-02D0-4F21-BC98-FFFFD07DFC41}"/>
              </c:ext>
            </c:extLst>
          </c:dPt>
          <c:dPt>
            <c:idx val="125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B-02D0-4F21-BC98-FFFFD07DFC41}"/>
              </c:ext>
            </c:extLst>
          </c:dPt>
          <c:dPt>
            <c:idx val="126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D-02D0-4F21-BC98-FFFFD07DFC41}"/>
              </c:ext>
            </c:extLst>
          </c:dPt>
          <c:dPt>
            <c:idx val="127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FF-02D0-4F21-BC98-FFFFD07DFC41}"/>
              </c:ext>
            </c:extLst>
          </c:dPt>
          <c:dPt>
            <c:idx val="128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1-02D0-4F21-BC98-FFFFD07DFC41}"/>
              </c:ext>
            </c:extLst>
          </c:dPt>
          <c:dPt>
            <c:idx val="129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3-02D0-4F21-BC98-FFFFD07DFC41}"/>
              </c:ext>
            </c:extLst>
          </c:dPt>
          <c:dPt>
            <c:idx val="130"/>
            <c:bubble3D val="0"/>
            <c:spPr>
              <a:solidFill>
                <a:schemeClr val="accent5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5-02D0-4F21-BC98-FFFFD07DFC41}"/>
              </c:ext>
            </c:extLst>
          </c:dPt>
          <c:dPt>
            <c:idx val="131"/>
            <c:bubble3D val="0"/>
            <c:spPr>
              <a:solidFill>
                <a:schemeClr val="accent6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7-02D0-4F21-BC98-FFFFD07DFC41}"/>
              </c:ext>
            </c:extLst>
          </c:dPt>
          <c:dPt>
            <c:idx val="132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9-02D0-4F21-BC98-FFFFD07DFC41}"/>
              </c:ext>
            </c:extLst>
          </c:dPt>
          <c:dPt>
            <c:idx val="133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B-02D0-4F21-BC98-FFFFD07DFC41}"/>
              </c:ext>
            </c:extLst>
          </c:dPt>
          <c:dPt>
            <c:idx val="134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D-02D0-4F21-BC98-FFFFD07DFC41}"/>
              </c:ext>
            </c:extLst>
          </c:dPt>
          <c:dPt>
            <c:idx val="135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0F-02D0-4F21-BC98-FFFFD07DFC41}"/>
              </c:ext>
            </c:extLst>
          </c:dPt>
          <c:dPt>
            <c:idx val="136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1-02D0-4F21-BC98-FFFFD07DFC41}"/>
              </c:ext>
            </c:extLst>
          </c:dPt>
          <c:dPt>
            <c:idx val="137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3-02D0-4F21-BC98-FFFFD07DFC41}"/>
              </c:ext>
            </c:extLst>
          </c:dPt>
          <c:dPt>
            <c:idx val="138"/>
            <c:bubble3D val="0"/>
            <c:spPr>
              <a:solidFill>
                <a:schemeClr val="accent1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5-02D0-4F21-BC98-FFFFD07DFC41}"/>
              </c:ext>
            </c:extLst>
          </c:dPt>
          <c:dPt>
            <c:idx val="139"/>
            <c:bubble3D val="0"/>
            <c:spPr>
              <a:solidFill>
                <a:schemeClr val="accent2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7-02D0-4F21-BC98-FFFFD07DFC41}"/>
              </c:ext>
            </c:extLst>
          </c:dPt>
          <c:dPt>
            <c:idx val="140"/>
            <c:bubble3D val="0"/>
            <c:spPr>
              <a:solidFill>
                <a:schemeClr val="accent3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9-02D0-4F21-BC98-FFFFD07DFC41}"/>
              </c:ext>
            </c:extLst>
          </c:dPt>
          <c:dPt>
            <c:idx val="141"/>
            <c:bubble3D val="0"/>
            <c:spPr>
              <a:solidFill>
                <a:schemeClr val="accent4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B-02D0-4F21-BC98-FFFFD07DFC41}"/>
              </c:ext>
            </c:extLst>
          </c:dPt>
          <c:dPt>
            <c:idx val="142"/>
            <c:bubble3D val="0"/>
            <c:spPr>
              <a:solidFill>
                <a:schemeClr val="accent5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D-02D0-4F21-BC98-FFFFD07DFC41}"/>
              </c:ext>
            </c:extLst>
          </c:dPt>
          <c:dPt>
            <c:idx val="143"/>
            <c:bubble3D val="0"/>
            <c:spPr>
              <a:solidFill>
                <a:schemeClr val="accent6">
                  <a:lumMod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1F-02D0-4F21-BC98-FFFFD07DFC41}"/>
              </c:ext>
            </c:extLst>
          </c:dPt>
          <c:dPt>
            <c:idx val="144"/>
            <c:bubble3D val="0"/>
            <c:spPr>
              <a:solidFill>
                <a:schemeClr val="accent1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1-02D0-4F21-BC98-FFFFD07DFC41}"/>
              </c:ext>
            </c:extLst>
          </c:dPt>
          <c:dPt>
            <c:idx val="145"/>
            <c:bubble3D val="0"/>
            <c:spPr>
              <a:solidFill>
                <a:schemeClr val="accent2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3-02D0-4F21-BC98-FFFFD07DFC41}"/>
              </c:ext>
            </c:extLst>
          </c:dPt>
          <c:dPt>
            <c:idx val="146"/>
            <c:bubble3D val="0"/>
            <c:spPr>
              <a:solidFill>
                <a:schemeClr val="accent3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5-02D0-4F21-BC98-FFFFD07DFC41}"/>
              </c:ext>
            </c:extLst>
          </c:dPt>
          <c:dPt>
            <c:idx val="147"/>
            <c:bubble3D val="0"/>
            <c:spPr>
              <a:solidFill>
                <a:schemeClr val="accent4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7-02D0-4F21-BC98-FFFFD07DFC41}"/>
              </c:ext>
            </c:extLst>
          </c:dPt>
          <c:dPt>
            <c:idx val="148"/>
            <c:bubble3D val="0"/>
            <c:spPr>
              <a:solidFill>
                <a:schemeClr val="accent5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9-02D0-4F21-BC98-FFFFD07DFC41}"/>
              </c:ext>
            </c:extLst>
          </c:dPt>
          <c:dPt>
            <c:idx val="149"/>
            <c:bubble3D val="0"/>
            <c:spPr>
              <a:solidFill>
                <a:schemeClr val="accent6">
                  <a:lumMod val="70000"/>
                  <a:lumOff val="3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B-02D0-4F21-BC98-FFFFD07DFC41}"/>
              </c:ext>
            </c:extLst>
          </c:dPt>
          <c:dPt>
            <c:idx val="150"/>
            <c:bubble3D val="0"/>
            <c:spPr>
              <a:solidFill>
                <a:schemeClr val="accent1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D-02D0-4F21-BC98-FFFFD07DFC41}"/>
              </c:ext>
            </c:extLst>
          </c:dPt>
          <c:dPt>
            <c:idx val="151"/>
            <c:bubble3D val="0"/>
            <c:spPr>
              <a:solidFill>
                <a:schemeClr val="accent2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2F-02D0-4F21-BC98-FFFFD07DFC41}"/>
              </c:ext>
            </c:extLst>
          </c:dPt>
          <c:dPt>
            <c:idx val="152"/>
            <c:bubble3D val="0"/>
            <c:spPr>
              <a:solidFill>
                <a:schemeClr val="accent3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1-02D0-4F21-BC98-FFFFD07DFC41}"/>
              </c:ext>
            </c:extLst>
          </c:dPt>
          <c:dPt>
            <c:idx val="153"/>
            <c:bubble3D val="0"/>
            <c:spPr>
              <a:solidFill>
                <a:schemeClr val="accent4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3-02D0-4F21-BC98-FFFFD07DFC41}"/>
              </c:ext>
            </c:extLst>
          </c:dPt>
          <c:dPt>
            <c:idx val="154"/>
            <c:bubble3D val="0"/>
            <c:spPr>
              <a:solidFill>
                <a:schemeClr val="accent5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5-02D0-4F21-BC98-FFFFD07DFC41}"/>
              </c:ext>
            </c:extLst>
          </c:dPt>
          <c:dPt>
            <c:idx val="155"/>
            <c:bubble3D val="0"/>
            <c:spPr>
              <a:solidFill>
                <a:schemeClr val="accent6">
                  <a:lumMod val="7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7-02D0-4F21-BC98-FFFFD07DFC41}"/>
              </c:ext>
            </c:extLst>
          </c:dPt>
          <c:dPt>
            <c:idx val="156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9-02D0-4F21-BC98-FFFFD07DFC41}"/>
              </c:ext>
            </c:extLst>
          </c:dPt>
          <c:dPt>
            <c:idx val="157"/>
            <c:bubble3D val="0"/>
            <c:spPr>
              <a:solidFill>
                <a:schemeClr val="accent2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B-02D0-4F21-BC98-FFFFD07DFC41}"/>
              </c:ext>
            </c:extLst>
          </c:dPt>
          <c:dPt>
            <c:idx val="158"/>
            <c:bubble3D val="0"/>
            <c:spPr>
              <a:solidFill>
                <a:schemeClr val="accent3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D-02D0-4F21-BC98-FFFFD07DFC41}"/>
              </c:ext>
            </c:extLst>
          </c:dPt>
          <c:dPt>
            <c:idx val="159"/>
            <c:bubble3D val="0"/>
            <c:spPr>
              <a:solidFill>
                <a:schemeClr val="accent4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3F-02D0-4F21-BC98-FFFFD07DFC41}"/>
              </c:ext>
            </c:extLst>
          </c:dPt>
          <c:dPt>
            <c:idx val="160"/>
            <c:bubble3D val="0"/>
            <c:spPr>
              <a:solidFill>
                <a:schemeClr val="accent5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1-02D0-4F21-BC98-FFFFD07DFC41}"/>
              </c:ext>
            </c:extLst>
          </c:dPt>
          <c:dPt>
            <c:idx val="161"/>
            <c:bubble3D val="0"/>
            <c:spPr>
              <a:solidFill>
                <a:schemeClr val="accent6">
                  <a:lumMod val="50000"/>
                  <a:lumOff val="5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143-02D0-4F21-BC98-FFFFD07DFC41}"/>
              </c:ext>
            </c:extLst>
          </c:dPt>
          <c:cat>
            <c:strRef>
              <c:f>'[1]iRelatórioi 3'!$B$5:$B$166</c:f>
              <c:strCache>
                <c:ptCount val="162"/>
                <c:pt idx="0">
                  <c:v>PL</c:v>
                </c:pt>
                <c:pt idx="1">
                  <c:v>Óskráð/óþekkt</c:v>
                </c:pt>
                <c:pt idx="2">
                  <c:v>US</c:v>
                </c:pt>
                <c:pt idx="3">
                  <c:v>LT</c:v>
                </c:pt>
                <c:pt idx="4">
                  <c:v>UA</c:v>
                </c:pt>
                <c:pt idx="5">
                  <c:v>RO</c:v>
                </c:pt>
                <c:pt idx="6">
                  <c:v>ER</c:v>
                </c:pt>
                <c:pt idx="7">
                  <c:v>VE</c:v>
                </c:pt>
                <c:pt idx="8">
                  <c:v>DE</c:v>
                </c:pt>
                <c:pt idx="9">
                  <c:v>PH</c:v>
                </c:pt>
                <c:pt idx="10">
                  <c:v>LV</c:v>
                </c:pt>
                <c:pt idx="11">
                  <c:v>GB</c:v>
                </c:pt>
                <c:pt idx="12">
                  <c:v>PT</c:v>
                </c:pt>
                <c:pt idx="13">
                  <c:v>ES</c:v>
                </c:pt>
                <c:pt idx="14">
                  <c:v>DK</c:v>
                </c:pt>
                <c:pt idx="15">
                  <c:v>PS</c:v>
                </c:pt>
                <c:pt idx="16">
                  <c:v>SY</c:v>
                </c:pt>
                <c:pt idx="17">
                  <c:v>VN</c:v>
                </c:pt>
                <c:pt idx="18">
                  <c:v>IT</c:v>
                </c:pt>
                <c:pt idx="19">
                  <c:v>FR</c:v>
                </c:pt>
                <c:pt idx="20">
                  <c:v>HR</c:v>
                </c:pt>
                <c:pt idx="21">
                  <c:v>IQ</c:v>
                </c:pt>
                <c:pt idx="22">
                  <c:v>NG</c:v>
                </c:pt>
                <c:pt idx="23">
                  <c:v>HU</c:v>
                </c:pt>
                <c:pt idx="24">
                  <c:v>IN</c:v>
                </c:pt>
                <c:pt idx="25">
                  <c:v>AF</c:v>
                </c:pt>
                <c:pt idx="26">
                  <c:v>SE</c:v>
                </c:pt>
                <c:pt idx="27">
                  <c:v>GR</c:v>
                </c:pt>
                <c:pt idx="28">
                  <c:v>CN</c:v>
                </c:pt>
                <c:pt idx="29">
                  <c:v>CZ</c:v>
                </c:pt>
                <c:pt idx="30">
                  <c:v>NL</c:v>
                </c:pt>
                <c:pt idx="31">
                  <c:v>CA</c:v>
                </c:pt>
                <c:pt idx="32">
                  <c:v>TH</c:v>
                </c:pt>
                <c:pt idx="33">
                  <c:v>NO</c:v>
                </c:pt>
                <c:pt idx="34">
                  <c:v>AL</c:v>
                </c:pt>
                <c:pt idx="35">
                  <c:v>SK</c:v>
                </c:pt>
                <c:pt idx="36">
                  <c:v>SO</c:v>
                </c:pt>
                <c:pt idx="37">
                  <c:v>IR</c:v>
                </c:pt>
                <c:pt idx="38">
                  <c:v>BG</c:v>
                </c:pt>
                <c:pt idx="39">
                  <c:v>BR</c:v>
                </c:pt>
                <c:pt idx="40">
                  <c:v>RU</c:v>
                </c:pt>
                <c:pt idx="41">
                  <c:v>PK</c:v>
                </c:pt>
                <c:pt idx="42">
                  <c:v>AU</c:v>
                </c:pt>
                <c:pt idx="43">
                  <c:v>GH</c:v>
                </c:pt>
                <c:pt idx="44">
                  <c:v>IE</c:v>
                </c:pt>
                <c:pt idx="45">
                  <c:v>CO</c:v>
                </c:pt>
                <c:pt idx="46">
                  <c:v>RS</c:v>
                </c:pt>
                <c:pt idx="47">
                  <c:v>FI</c:v>
                </c:pt>
                <c:pt idx="48">
                  <c:v>MA</c:v>
                </c:pt>
                <c:pt idx="49">
                  <c:v>CH</c:v>
                </c:pt>
                <c:pt idx="50">
                  <c:v>MX</c:v>
                </c:pt>
                <c:pt idx="51">
                  <c:v>XY</c:v>
                </c:pt>
                <c:pt idx="52">
                  <c:v>GE</c:v>
                </c:pt>
                <c:pt idx="53">
                  <c:v>JP</c:v>
                </c:pt>
                <c:pt idx="54">
                  <c:v>AT</c:v>
                </c:pt>
                <c:pt idx="55">
                  <c:v>BE</c:v>
                </c:pt>
                <c:pt idx="56">
                  <c:v>TR</c:v>
                </c:pt>
                <c:pt idx="57">
                  <c:v>XK</c:v>
                </c:pt>
                <c:pt idx="58">
                  <c:v>EE</c:v>
                </c:pt>
                <c:pt idx="59">
                  <c:v>KE</c:v>
                </c:pt>
                <c:pt idx="60">
                  <c:v>UG</c:v>
                </c:pt>
                <c:pt idx="61">
                  <c:v>ID</c:v>
                </c:pt>
                <c:pt idx="62">
                  <c:v>SI</c:v>
                </c:pt>
                <c:pt idx="63">
                  <c:v>ET</c:v>
                </c:pt>
                <c:pt idx="64">
                  <c:v>LK</c:v>
                </c:pt>
                <c:pt idx="65">
                  <c:v>MD</c:v>
                </c:pt>
                <c:pt idx="66">
                  <c:v>SG</c:v>
                </c:pt>
                <c:pt idx="67">
                  <c:v>CL</c:v>
                </c:pt>
                <c:pt idx="68">
                  <c:v>AR</c:v>
                </c:pt>
                <c:pt idx="69">
                  <c:v>BA</c:v>
                </c:pt>
                <c:pt idx="70">
                  <c:v>MY</c:v>
                </c:pt>
                <c:pt idx="71">
                  <c:v>TN</c:v>
                </c:pt>
                <c:pt idx="72">
                  <c:v>EG</c:v>
                </c:pt>
                <c:pt idx="73">
                  <c:v>PE</c:v>
                </c:pt>
                <c:pt idx="74">
                  <c:v>BY</c:v>
                </c:pt>
                <c:pt idx="75">
                  <c:v>IL</c:v>
                </c:pt>
                <c:pt idx="76">
                  <c:v>HN</c:v>
                </c:pt>
                <c:pt idx="77">
                  <c:v>CM</c:v>
                </c:pt>
                <c:pt idx="78">
                  <c:v>GL</c:v>
                </c:pt>
                <c:pt idx="79">
                  <c:v>ZA</c:v>
                </c:pt>
                <c:pt idx="80">
                  <c:v>CU</c:v>
                </c:pt>
                <c:pt idx="81">
                  <c:v>NP</c:v>
                </c:pt>
                <c:pt idx="82">
                  <c:v>YE</c:v>
                </c:pt>
                <c:pt idx="83">
                  <c:v>KR</c:v>
                </c:pt>
                <c:pt idx="84">
                  <c:v>NA</c:v>
                </c:pt>
                <c:pt idx="85">
                  <c:v>GN</c:v>
                </c:pt>
                <c:pt idx="86">
                  <c:v>LB</c:v>
                </c:pt>
                <c:pt idx="87">
                  <c:v>SN</c:v>
                </c:pt>
                <c:pt idx="88">
                  <c:v>DZ</c:v>
                </c:pt>
                <c:pt idx="89">
                  <c:v>GM</c:v>
                </c:pt>
                <c:pt idx="90">
                  <c:v>KZ</c:v>
                </c:pt>
                <c:pt idx="91">
                  <c:v>MK</c:v>
                </c:pt>
                <c:pt idx="92">
                  <c:v>NZ</c:v>
                </c:pt>
                <c:pt idx="93">
                  <c:v>TW</c:v>
                </c:pt>
                <c:pt idx="94">
                  <c:v>DO</c:v>
                </c:pt>
                <c:pt idx="95">
                  <c:v>EC</c:v>
                </c:pt>
                <c:pt idx="96">
                  <c:v>JO</c:v>
                </c:pt>
                <c:pt idx="97">
                  <c:v>CR</c:v>
                </c:pt>
                <c:pt idx="98">
                  <c:v>FO</c:v>
                </c:pt>
                <c:pt idx="99">
                  <c:v>SV</c:v>
                </c:pt>
                <c:pt idx="100">
                  <c:v>TJ</c:v>
                </c:pt>
                <c:pt idx="101">
                  <c:v>XS</c:v>
                </c:pt>
                <c:pt idx="102">
                  <c:v>XX</c:v>
                </c:pt>
                <c:pt idx="103">
                  <c:v>XZ</c:v>
                </c:pt>
                <c:pt idx="104">
                  <c:v>BD</c:v>
                </c:pt>
                <c:pt idx="105">
                  <c:v>CD</c:v>
                </c:pt>
                <c:pt idx="106">
                  <c:v>LY</c:v>
                </c:pt>
                <c:pt idx="107">
                  <c:v>PA</c:v>
                </c:pt>
                <c:pt idx="108">
                  <c:v>KG</c:v>
                </c:pt>
                <c:pt idx="109">
                  <c:v>LU</c:v>
                </c:pt>
                <c:pt idx="110">
                  <c:v>MT</c:v>
                </c:pt>
                <c:pt idx="111">
                  <c:v>XT</c:v>
                </c:pt>
                <c:pt idx="112">
                  <c:v>AZ</c:v>
                </c:pt>
                <c:pt idx="113">
                  <c:v>CY</c:v>
                </c:pt>
                <c:pt idx="114">
                  <c:v>HK</c:v>
                </c:pt>
                <c:pt idx="115">
                  <c:v>MM</c:v>
                </c:pt>
                <c:pt idx="116">
                  <c:v>NI</c:v>
                </c:pt>
                <c:pt idx="117">
                  <c:v>QR</c:v>
                </c:pt>
                <c:pt idx="118">
                  <c:v>SA</c:v>
                </c:pt>
                <c:pt idx="119">
                  <c:v>TT</c:v>
                </c:pt>
                <c:pt idx="120">
                  <c:v>ZW</c:v>
                </c:pt>
                <c:pt idx="121">
                  <c:v>AE</c:v>
                </c:pt>
                <c:pt idx="122">
                  <c:v>CG</c:v>
                </c:pt>
                <c:pt idx="123">
                  <c:v>CI</c:v>
                </c:pt>
                <c:pt idx="124">
                  <c:v>GT</c:v>
                </c:pt>
                <c:pt idx="125">
                  <c:v>ME</c:v>
                </c:pt>
                <c:pt idx="126">
                  <c:v>ML</c:v>
                </c:pt>
                <c:pt idx="127">
                  <c:v>MW</c:v>
                </c:pt>
                <c:pt idx="128">
                  <c:v>SD</c:v>
                </c:pt>
                <c:pt idx="129">
                  <c:v>SL</c:v>
                </c:pt>
                <c:pt idx="130">
                  <c:v>AM</c:v>
                </c:pt>
                <c:pt idx="131">
                  <c:v>BO</c:v>
                </c:pt>
                <c:pt idx="132">
                  <c:v>CV</c:v>
                </c:pt>
                <c:pt idx="133">
                  <c:v>GQ</c:v>
                </c:pt>
                <c:pt idx="134">
                  <c:v>JM</c:v>
                </c:pt>
                <c:pt idx="135">
                  <c:v>LS</c:v>
                </c:pt>
                <c:pt idx="136">
                  <c:v>MR</c:v>
                </c:pt>
                <c:pt idx="137">
                  <c:v>RW</c:v>
                </c:pt>
                <c:pt idx="138">
                  <c:v>SS</c:v>
                </c:pt>
                <c:pt idx="139">
                  <c:v>TZ</c:v>
                </c:pt>
                <c:pt idx="140">
                  <c:v>UY</c:v>
                </c:pt>
                <c:pt idx="141">
                  <c:v>UZ</c:v>
                </c:pt>
                <c:pt idx="142">
                  <c:v>VU</c:v>
                </c:pt>
                <c:pt idx="143">
                  <c:v>YU</c:v>
                </c:pt>
                <c:pt idx="144">
                  <c:v>ZM</c:v>
                </c:pt>
                <c:pt idx="145">
                  <c:v>AO</c:v>
                </c:pt>
                <c:pt idx="146">
                  <c:v>BB</c:v>
                </c:pt>
                <c:pt idx="147">
                  <c:v>BS</c:v>
                </c:pt>
                <c:pt idx="148">
                  <c:v>BZ</c:v>
                </c:pt>
                <c:pt idx="149">
                  <c:v>GA</c:v>
                </c:pt>
                <c:pt idx="150">
                  <c:v>HT</c:v>
                </c:pt>
                <c:pt idx="151">
                  <c:v>KH</c:v>
                </c:pt>
                <c:pt idx="152">
                  <c:v>LA</c:v>
                </c:pt>
                <c:pt idx="153">
                  <c:v>LC</c:v>
                </c:pt>
                <c:pt idx="154">
                  <c:v>LR</c:v>
                </c:pt>
                <c:pt idx="155">
                  <c:v>MN</c:v>
                </c:pt>
                <c:pt idx="156">
                  <c:v>MU</c:v>
                </c:pt>
                <c:pt idx="157">
                  <c:v>OM</c:v>
                </c:pt>
                <c:pt idx="158">
                  <c:v>PG</c:v>
                </c:pt>
                <c:pt idx="159">
                  <c:v>QZ</c:v>
                </c:pt>
                <c:pt idx="160">
                  <c:v>TD</c:v>
                </c:pt>
                <c:pt idx="161">
                  <c:v>VA</c:v>
                </c:pt>
              </c:strCache>
            </c:strRef>
          </c:cat>
          <c:val>
            <c:numRef>
              <c:f>'[1]iRelatórioi 3'!$C$5:$C$166</c:f>
              <c:numCache>
                <c:formatCode>General</c:formatCode>
                <c:ptCount val="162"/>
                <c:pt idx="0">
                  <c:v>4669</c:v>
                </c:pt>
                <c:pt idx="1">
                  <c:v>3285</c:v>
                </c:pt>
                <c:pt idx="2">
                  <c:v>1045</c:v>
                </c:pt>
                <c:pt idx="3">
                  <c:v>987</c:v>
                </c:pt>
                <c:pt idx="4">
                  <c:v>840</c:v>
                </c:pt>
                <c:pt idx="5">
                  <c:v>715</c:v>
                </c:pt>
                <c:pt idx="6">
                  <c:v>625</c:v>
                </c:pt>
                <c:pt idx="7">
                  <c:v>610</c:v>
                </c:pt>
                <c:pt idx="8">
                  <c:v>511</c:v>
                </c:pt>
                <c:pt idx="9">
                  <c:v>509</c:v>
                </c:pt>
                <c:pt idx="10">
                  <c:v>503</c:v>
                </c:pt>
                <c:pt idx="11">
                  <c:v>493</c:v>
                </c:pt>
                <c:pt idx="12">
                  <c:v>478</c:v>
                </c:pt>
                <c:pt idx="13">
                  <c:v>443</c:v>
                </c:pt>
                <c:pt idx="14">
                  <c:v>380</c:v>
                </c:pt>
                <c:pt idx="15">
                  <c:v>341</c:v>
                </c:pt>
                <c:pt idx="16">
                  <c:v>298</c:v>
                </c:pt>
                <c:pt idx="17">
                  <c:v>296</c:v>
                </c:pt>
                <c:pt idx="18">
                  <c:v>281</c:v>
                </c:pt>
                <c:pt idx="19">
                  <c:v>259</c:v>
                </c:pt>
                <c:pt idx="20">
                  <c:v>193</c:v>
                </c:pt>
                <c:pt idx="21">
                  <c:v>183</c:v>
                </c:pt>
                <c:pt idx="22">
                  <c:v>183</c:v>
                </c:pt>
                <c:pt idx="23">
                  <c:v>176</c:v>
                </c:pt>
                <c:pt idx="24">
                  <c:v>174</c:v>
                </c:pt>
                <c:pt idx="25">
                  <c:v>170</c:v>
                </c:pt>
                <c:pt idx="26">
                  <c:v>162</c:v>
                </c:pt>
                <c:pt idx="27">
                  <c:v>158</c:v>
                </c:pt>
                <c:pt idx="28">
                  <c:v>155</c:v>
                </c:pt>
                <c:pt idx="29">
                  <c:v>152</c:v>
                </c:pt>
                <c:pt idx="30">
                  <c:v>148</c:v>
                </c:pt>
                <c:pt idx="31">
                  <c:v>129</c:v>
                </c:pt>
                <c:pt idx="32">
                  <c:v>129</c:v>
                </c:pt>
                <c:pt idx="33">
                  <c:v>128</c:v>
                </c:pt>
                <c:pt idx="34">
                  <c:v>122</c:v>
                </c:pt>
                <c:pt idx="35">
                  <c:v>98</c:v>
                </c:pt>
                <c:pt idx="36">
                  <c:v>98</c:v>
                </c:pt>
                <c:pt idx="37">
                  <c:v>95</c:v>
                </c:pt>
                <c:pt idx="38">
                  <c:v>88</c:v>
                </c:pt>
                <c:pt idx="39">
                  <c:v>88</c:v>
                </c:pt>
                <c:pt idx="40">
                  <c:v>82</c:v>
                </c:pt>
                <c:pt idx="41">
                  <c:v>78</c:v>
                </c:pt>
                <c:pt idx="42">
                  <c:v>73</c:v>
                </c:pt>
                <c:pt idx="43">
                  <c:v>71</c:v>
                </c:pt>
                <c:pt idx="44">
                  <c:v>70</c:v>
                </c:pt>
                <c:pt idx="45">
                  <c:v>68</c:v>
                </c:pt>
                <c:pt idx="46">
                  <c:v>60</c:v>
                </c:pt>
                <c:pt idx="47">
                  <c:v>55</c:v>
                </c:pt>
                <c:pt idx="48">
                  <c:v>55</c:v>
                </c:pt>
                <c:pt idx="49">
                  <c:v>52</c:v>
                </c:pt>
                <c:pt idx="50">
                  <c:v>50</c:v>
                </c:pt>
                <c:pt idx="51">
                  <c:v>49</c:v>
                </c:pt>
                <c:pt idx="52">
                  <c:v>47</c:v>
                </c:pt>
                <c:pt idx="53">
                  <c:v>44</c:v>
                </c:pt>
                <c:pt idx="54">
                  <c:v>42</c:v>
                </c:pt>
                <c:pt idx="55">
                  <c:v>42</c:v>
                </c:pt>
                <c:pt idx="56">
                  <c:v>42</c:v>
                </c:pt>
                <c:pt idx="57">
                  <c:v>39</c:v>
                </c:pt>
                <c:pt idx="58">
                  <c:v>38</c:v>
                </c:pt>
                <c:pt idx="59">
                  <c:v>34</c:v>
                </c:pt>
                <c:pt idx="60">
                  <c:v>30</c:v>
                </c:pt>
                <c:pt idx="61">
                  <c:v>27</c:v>
                </c:pt>
                <c:pt idx="62">
                  <c:v>26</c:v>
                </c:pt>
                <c:pt idx="63">
                  <c:v>25</c:v>
                </c:pt>
                <c:pt idx="64">
                  <c:v>25</c:v>
                </c:pt>
                <c:pt idx="65">
                  <c:v>25</c:v>
                </c:pt>
                <c:pt idx="66">
                  <c:v>23</c:v>
                </c:pt>
                <c:pt idx="67">
                  <c:v>22</c:v>
                </c:pt>
                <c:pt idx="68">
                  <c:v>21</c:v>
                </c:pt>
                <c:pt idx="69">
                  <c:v>20</c:v>
                </c:pt>
                <c:pt idx="70">
                  <c:v>20</c:v>
                </c:pt>
                <c:pt idx="71">
                  <c:v>19</c:v>
                </c:pt>
                <c:pt idx="72">
                  <c:v>18</c:v>
                </c:pt>
                <c:pt idx="73">
                  <c:v>18</c:v>
                </c:pt>
                <c:pt idx="74">
                  <c:v>17</c:v>
                </c:pt>
                <c:pt idx="75">
                  <c:v>17</c:v>
                </c:pt>
                <c:pt idx="76">
                  <c:v>16</c:v>
                </c:pt>
                <c:pt idx="77">
                  <c:v>15</c:v>
                </c:pt>
                <c:pt idx="78">
                  <c:v>15</c:v>
                </c:pt>
                <c:pt idx="79">
                  <c:v>15</c:v>
                </c:pt>
                <c:pt idx="80">
                  <c:v>14</c:v>
                </c:pt>
                <c:pt idx="81">
                  <c:v>14</c:v>
                </c:pt>
                <c:pt idx="82">
                  <c:v>13</c:v>
                </c:pt>
                <c:pt idx="83">
                  <c:v>11</c:v>
                </c:pt>
                <c:pt idx="84">
                  <c:v>11</c:v>
                </c:pt>
                <c:pt idx="85">
                  <c:v>10</c:v>
                </c:pt>
                <c:pt idx="86">
                  <c:v>10</c:v>
                </c:pt>
                <c:pt idx="87">
                  <c:v>10</c:v>
                </c:pt>
                <c:pt idx="88">
                  <c:v>9</c:v>
                </c:pt>
                <c:pt idx="89">
                  <c:v>9</c:v>
                </c:pt>
                <c:pt idx="90">
                  <c:v>9</c:v>
                </c:pt>
                <c:pt idx="91">
                  <c:v>9</c:v>
                </c:pt>
                <c:pt idx="92">
                  <c:v>9</c:v>
                </c:pt>
                <c:pt idx="93">
                  <c:v>9</c:v>
                </c:pt>
                <c:pt idx="94">
                  <c:v>8</c:v>
                </c:pt>
                <c:pt idx="95">
                  <c:v>8</c:v>
                </c:pt>
                <c:pt idx="96">
                  <c:v>8</c:v>
                </c:pt>
                <c:pt idx="97">
                  <c:v>7</c:v>
                </c:pt>
                <c:pt idx="98">
                  <c:v>7</c:v>
                </c:pt>
                <c:pt idx="99">
                  <c:v>7</c:v>
                </c:pt>
                <c:pt idx="100">
                  <c:v>7</c:v>
                </c:pt>
                <c:pt idx="101">
                  <c:v>7</c:v>
                </c:pt>
                <c:pt idx="102">
                  <c:v>7</c:v>
                </c:pt>
                <c:pt idx="103">
                  <c:v>7</c:v>
                </c:pt>
                <c:pt idx="104">
                  <c:v>6</c:v>
                </c:pt>
                <c:pt idx="105">
                  <c:v>6</c:v>
                </c:pt>
                <c:pt idx="106">
                  <c:v>6</c:v>
                </c:pt>
                <c:pt idx="107">
                  <c:v>6</c:v>
                </c:pt>
                <c:pt idx="108">
                  <c:v>5</c:v>
                </c:pt>
                <c:pt idx="109">
                  <c:v>5</c:v>
                </c:pt>
                <c:pt idx="110">
                  <c:v>5</c:v>
                </c:pt>
                <c:pt idx="111">
                  <c:v>5</c:v>
                </c:pt>
                <c:pt idx="112">
                  <c:v>4</c:v>
                </c:pt>
                <c:pt idx="113">
                  <c:v>4</c:v>
                </c:pt>
                <c:pt idx="114">
                  <c:v>4</c:v>
                </c:pt>
                <c:pt idx="115">
                  <c:v>4</c:v>
                </c:pt>
                <c:pt idx="116">
                  <c:v>4</c:v>
                </c:pt>
                <c:pt idx="117">
                  <c:v>4</c:v>
                </c:pt>
                <c:pt idx="118">
                  <c:v>4</c:v>
                </c:pt>
                <c:pt idx="119">
                  <c:v>4</c:v>
                </c:pt>
                <c:pt idx="120">
                  <c:v>4</c:v>
                </c:pt>
                <c:pt idx="121">
                  <c:v>3</c:v>
                </c:pt>
                <c:pt idx="122">
                  <c:v>3</c:v>
                </c:pt>
                <c:pt idx="123">
                  <c:v>3</c:v>
                </c:pt>
                <c:pt idx="124">
                  <c:v>3</c:v>
                </c:pt>
                <c:pt idx="125">
                  <c:v>3</c:v>
                </c:pt>
                <c:pt idx="126">
                  <c:v>3</c:v>
                </c:pt>
                <c:pt idx="127">
                  <c:v>3</c:v>
                </c:pt>
                <c:pt idx="128">
                  <c:v>3</c:v>
                </c:pt>
                <c:pt idx="129">
                  <c:v>3</c:v>
                </c:pt>
                <c:pt idx="130">
                  <c:v>2</c:v>
                </c:pt>
                <c:pt idx="131">
                  <c:v>2</c:v>
                </c:pt>
                <c:pt idx="132">
                  <c:v>2</c:v>
                </c:pt>
                <c:pt idx="133">
                  <c:v>2</c:v>
                </c:pt>
                <c:pt idx="134">
                  <c:v>2</c:v>
                </c:pt>
                <c:pt idx="135">
                  <c:v>2</c:v>
                </c:pt>
                <c:pt idx="136">
                  <c:v>2</c:v>
                </c:pt>
                <c:pt idx="137">
                  <c:v>2</c:v>
                </c:pt>
                <c:pt idx="138">
                  <c:v>2</c:v>
                </c:pt>
                <c:pt idx="139">
                  <c:v>2</c:v>
                </c:pt>
                <c:pt idx="140">
                  <c:v>2</c:v>
                </c:pt>
                <c:pt idx="141">
                  <c:v>2</c:v>
                </c:pt>
                <c:pt idx="142">
                  <c:v>2</c:v>
                </c:pt>
                <c:pt idx="143">
                  <c:v>2</c:v>
                </c:pt>
                <c:pt idx="144">
                  <c:v>2</c:v>
                </c:pt>
                <c:pt idx="145">
                  <c:v>1</c:v>
                </c:pt>
                <c:pt idx="146">
                  <c:v>1</c:v>
                </c:pt>
                <c:pt idx="147">
                  <c:v>1</c:v>
                </c:pt>
                <c:pt idx="148">
                  <c:v>1</c:v>
                </c:pt>
                <c:pt idx="149">
                  <c:v>1</c:v>
                </c:pt>
                <c:pt idx="150">
                  <c:v>1</c:v>
                </c:pt>
                <c:pt idx="151">
                  <c:v>1</c:v>
                </c:pt>
                <c:pt idx="152">
                  <c:v>1</c:v>
                </c:pt>
                <c:pt idx="153">
                  <c:v>1</c:v>
                </c:pt>
                <c:pt idx="154">
                  <c:v>1</c:v>
                </c:pt>
                <c:pt idx="155">
                  <c:v>1</c:v>
                </c:pt>
                <c:pt idx="156">
                  <c:v>1</c:v>
                </c:pt>
                <c:pt idx="157">
                  <c:v>1</c:v>
                </c:pt>
                <c:pt idx="158">
                  <c:v>1</c:v>
                </c:pt>
                <c:pt idx="159">
                  <c:v>1</c:v>
                </c:pt>
                <c:pt idx="160">
                  <c:v>1</c:v>
                </c:pt>
                <c:pt idx="16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144-02D0-4F21-BC98-FFFFD07DFC4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0772778653614703"/>
          <c:y val="5.8654491105278504E-2"/>
          <c:w val="0.48471459351523644"/>
          <c:h val="0.89236657917760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4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Sjúklingar_erl_2024!$M$4</c:f>
              <c:strCache>
                <c:ptCount val="1"/>
                <c:pt idx="0">
                  <c:v>Fjöldi sjúklinga með íslenskt ríkisfang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Sjúklingar_erl_2024!$N$2:$S$2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Sjúklingar_erl_2024!$N$4:$S$4</c:f>
              <c:numCache>
                <c:formatCode>#,##0</c:formatCode>
                <c:ptCount val="6"/>
                <c:pt idx="0">
                  <c:v>96120</c:v>
                </c:pt>
                <c:pt idx="1">
                  <c:v>94714</c:v>
                </c:pt>
                <c:pt idx="2">
                  <c:v>107881</c:v>
                </c:pt>
                <c:pt idx="3">
                  <c:v>111072</c:v>
                </c:pt>
                <c:pt idx="4">
                  <c:v>112963</c:v>
                </c:pt>
                <c:pt idx="5">
                  <c:v>113445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977-4AE4-AF7E-E30C983A59B4}"/>
            </c:ext>
          </c:extLst>
        </c:ser>
        <c:ser>
          <c:idx val="1"/>
          <c:order val="1"/>
          <c:tx>
            <c:strRef>
              <c:f>Sjúklingar_erl_2024!$M$5</c:f>
              <c:strCache>
                <c:ptCount val="1"/>
                <c:pt idx="0">
                  <c:v>Fjöldi sjúklinga með erlent ríkisfang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Sjúklingar_erl_2024!$N$2:$S$2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Sjúklingar_erl_2024!$N$5:$S$5</c:f>
              <c:numCache>
                <c:formatCode>#,##0</c:formatCode>
                <c:ptCount val="6"/>
                <c:pt idx="0">
                  <c:v>14748</c:v>
                </c:pt>
                <c:pt idx="1">
                  <c:v>13343</c:v>
                </c:pt>
                <c:pt idx="2">
                  <c:v>15535</c:v>
                </c:pt>
                <c:pt idx="3">
                  <c:v>17299</c:v>
                </c:pt>
                <c:pt idx="4">
                  <c:v>19914</c:v>
                </c:pt>
                <c:pt idx="5">
                  <c:v>21732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977-4AE4-AF7E-E30C983A59B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954182608"/>
        <c:axId val="954179008"/>
      </c:barChart>
      <c:catAx>
        <c:axId val="954182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954179008"/>
        <c:crosses val="autoZero"/>
        <c:auto val="1"/>
        <c:lblAlgn val="ctr"/>
        <c:lblOffset val="100"/>
        <c:noMultiLvlLbl val="0"/>
      </c:catAx>
      <c:valAx>
        <c:axId val="954179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954182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Starfsfólk_2024_uppf!$Y$85</c:f>
              <c:strCache>
                <c:ptCount val="1"/>
                <c:pt idx="0">
                  <c:v>Fjöldi starfsfólks með íslenskt ríkisfang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Starfsfólk_2024_uppf!$Z$84:$AE$84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Starfsfólk_2024_uppf!$Z$85:$AE$85</c:f>
              <c:numCache>
                <c:formatCode>#,##0</c:formatCode>
                <c:ptCount val="6"/>
                <c:pt idx="0">
                  <c:v>5814</c:v>
                </c:pt>
                <c:pt idx="1">
                  <c:v>5897</c:v>
                </c:pt>
                <c:pt idx="2">
                  <c:v>6062</c:v>
                </c:pt>
                <c:pt idx="3">
                  <c:v>6215</c:v>
                </c:pt>
                <c:pt idx="4">
                  <c:v>6341</c:v>
                </c:pt>
                <c:pt idx="5" formatCode="General">
                  <c:v>6429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85-4086-A8C8-CEBCEB142D46}"/>
            </c:ext>
          </c:extLst>
        </c:ser>
        <c:ser>
          <c:idx val="1"/>
          <c:order val="1"/>
          <c:tx>
            <c:strRef>
              <c:f>Starfsfólk_2024_uppf!$Y$86</c:f>
              <c:strCache>
                <c:ptCount val="1"/>
                <c:pt idx="0">
                  <c:v>Fjöldi starfsfólks með erlent ríkisfang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Starfsfólk_2024_uppf!$Z$84:$AE$84</c:f>
              <c:strCach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strCache>
            </c:strRef>
          </c:cat>
          <c:val>
            <c:numRef>
              <c:f>Starfsfólk_2024_uppf!$Z$86:$AE$86</c:f>
              <c:numCache>
                <c:formatCode>#,##0</c:formatCode>
                <c:ptCount val="6"/>
                <c:pt idx="0">
                  <c:v>360</c:v>
                </c:pt>
                <c:pt idx="1">
                  <c:v>388</c:v>
                </c:pt>
                <c:pt idx="2">
                  <c:v>471</c:v>
                </c:pt>
                <c:pt idx="3">
                  <c:v>559</c:v>
                </c:pt>
                <c:pt idx="4">
                  <c:v>657</c:v>
                </c:pt>
                <c:pt idx="5" formatCode="General">
                  <c:v>676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85-4086-A8C8-CEBCEB142D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23258048"/>
        <c:axId val="1223252288"/>
      </c:barChart>
      <c:catAx>
        <c:axId val="12232580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223252288"/>
        <c:crosses val="autoZero"/>
        <c:auto val="1"/>
        <c:lblAlgn val="ctr"/>
        <c:lblOffset val="100"/>
        <c:noMultiLvlLbl val="0"/>
      </c:catAx>
      <c:valAx>
        <c:axId val="1223252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2232580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s-IS" b="1" baseline="0"/>
              <a:t>Framleiðni stöðugilda</a:t>
            </a:r>
          </a:p>
        </c:rich>
      </c:tx>
      <c:layout>
        <c:manualLayout>
          <c:xMode val="edge"/>
          <c:yMode val="edge"/>
          <c:x val="0.35624461165510329"/>
          <c:y val="4.098360655737704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lineChart>
        <c:grouping val="standard"/>
        <c:varyColors val="0"/>
        <c:ser>
          <c:idx val="1"/>
          <c:order val="0"/>
          <c:tx>
            <c:strRef>
              <c:f>'Starfsemi og stöðugildi'!$M$24</c:f>
              <c:strCache>
                <c:ptCount val="1"/>
                <c:pt idx="0">
                  <c:v>Greidd stöðugildi (leiðr. f. BVV)</c:v>
                </c:pt>
              </c:strCache>
            </c:strRef>
          </c:tx>
          <c:spPr>
            <a:ln w="2857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numRef>
              <c:f>'Starfsemi og stöðugildi'!$N$22:$S$22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'Starfsemi og stöðugildi'!$N$24:$S$24</c:f>
              <c:numCache>
                <c:formatCode>0%</c:formatCode>
                <c:ptCount val="6"/>
                <c:pt idx="0">
                  <c:v>0</c:v>
                </c:pt>
                <c:pt idx="1">
                  <c:v>2.338716863828072E-2</c:v>
                </c:pt>
                <c:pt idx="2">
                  <c:v>-3.6555210008632044E-2</c:v>
                </c:pt>
                <c:pt idx="3">
                  <c:v>-2.7312494848231506E-2</c:v>
                </c:pt>
                <c:pt idx="4">
                  <c:v>-6.9059649263211176E-3</c:v>
                </c:pt>
                <c:pt idx="5" formatCode="0.0%">
                  <c:v>1.9115611417333866E-2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1E63-4A51-972A-06BAE26F3623}"/>
            </c:ext>
          </c:extLst>
        </c:ser>
        <c:ser>
          <c:idx val="2"/>
          <c:order val="1"/>
          <c:tx>
            <c:strRef>
              <c:f>'Starfsemi og stöðugildi'!$M$25</c:f>
              <c:strCache>
                <c:ptCount val="1"/>
                <c:pt idx="0">
                  <c:v>DRG ein/stg</c:v>
                </c:pt>
              </c:strCache>
            </c:strRef>
          </c:tx>
          <c:spPr>
            <a:ln w="4445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cat>
            <c:numRef>
              <c:f>'Starfsemi og stöðugildi'!$N$22:$S$22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'Starfsemi og stöðugildi'!$N$25:$S$25</c:f>
              <c:numCache>
                <c:formatCode>0%</c:formatCode>
                <c:ptCount val="6"/>
                <c:pt idx="0">
                  <c:v>0</c:v>
                </c:pt>
                <c:pt idx="1">
                  <c:v>-8.1197271408988025E-2</c:v>
                </c:pt>
                <c:pt idx="2">
                  <c:v>4.761748025154855E-2</c:v>
                </c:pt>
                <c:pt idx="3">
                  <c:v>1.8218523677455023E-2</c:v>
                </c:pt>
                <c:pt idx="4">
                  <c:v>6.2409055207190089E-2</c:v>
                </c:pt>
                <c:pt idx="5">
                  <c:v>5.3435321123949775E-2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1E63-4A51-972A-06BAE26F36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958337216"/>
        <c:axId val="958337576"/>
      </c:lineChart>
      <c:catAx>
        <c:axId val="9583372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958337576"/>
        <c:crosses val="autoZero"/>
        <c:auto val="1"/>
        <c:lblAlgn val="ctr"/>
        <c:lblOffset val="100"/>
        <c:noMultiLvlLbl val="0"/>
      </c:catAx>
      <c:valAx>
        <c:axId val="958337576"/>
        <c:scaling>
          <c:orientation val="minMax"/>
          <c:max val="0.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9583372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125499308941237"/>
          <c:y val="5.5637027375094315E-2"/>
          <c:w val="0.66892247991373155"/>
          <c:h val="0.8699315693011181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'g3-11'!$B$50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2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AE98-4539-9A61-9EFDCF6CF051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AE98-4539-9A61-9EFDCF6CF051}"/>
              </c:ext>
            </c:extLst>
          </c:dPt>
          <c:dPt>
            <c:idx val="16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AE98-4539-9A61-9EFDCF6CF051}"/>
              </c:ext>
            </c:extLst>
          </c:dPt>
          <c:dPt>
            <c:idx val="1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AE98-4539-9A61-9EFDCF6CF051}"/>
              </c:ext>
            </c:extLst>
          </c:dPt>
          <c:dPt>
            <c:idx val="40"/>
            <c:invertIfNegative val="0"/>
            <c:bubble3D val="0"/>
            <c:spPr>
              <a:solidFill>
                <a:srgbClr val="963C2D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AE98-4539-9A61-9EFDCF6CF051}"/>
              </c:ext>
            </c:extLst>
          </c:dPt>
          <c:dLbls>
            <c:dLbl>
              <c:idx val="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AE98-4539-9A61-9EFDCF6CF051}"/>
                </c:ext>
              </c:extLst>
            </c:dLbl>
            <c:dLbl>
              <c:idx val="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AE98-4539-9A61-9EFDCF6CF051}"/>
                </c:ext>
              </c:extLst>
            </c:dLbl>
            <c:dLbl>
              <c:idx val="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AE98-4539-9A61-9EFDCF6CF051}"/>
                </c:ext>
              </c:extLst>
            </c:dLbl>
            <c:dLbl>
              <c:idx val="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AE98-4539-9A61-9EFDCF6CF051}"/>
                </c:ext>
              </c:extLst>
            </c:dLbl>
            <c:dLbl>
              <c:idx val="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AE98-4539-9A61-9EFDCF6CF051}"/>
                </c:ext>
              </c:extLst>
            </c:dLbl>
            <c:dLbl>
              <c:idx val="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AE98-4539-9A61-9EFDCF6CF051}"/>
                </c:ext>
              </c:extLst>
            </c:dLbl>
            <c:dLbl>
              <c:idx val="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AE98-4539-9A61-9EFDCF6CF051}"/>
                </c:ext>
              </c:extLst>
            </c:dLbl>
            <c:dLbl>
              <c:idx val="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AE98-4539-9A61-9EFDCF6CF051}"/>
                </c:ext>
              </c:extLst>
            </c:dLbl>
            <c:dLbl>
              <c:idx val="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AE98-4539-9A61-9EFDCF6CF051}"/>
                </c:ext>
              </c:extLst>
            </c:dLbl>
            <c:dLbl>
              <c:idx val="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AE98-4539-9A61-9EFDCF6CF051}"/>
                </c:ext>
              </c:extLst>
            </c:dLbl>
            <c:dLbl>
              <c:idx val="1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AE98-4539-9A61-9EFDCF6CF051}"/>
                </c:ext>
              </c:extLst>
            </c:dLbl>
            <c:dLbl>
              <c:idx val="1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AE98-4539-9A61-9EFDCF6CF051}"/>
                </c:ext>
              </c:extLst>
            </c:dLbl>
            <c:dLbl>
              <c:idx val="1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AE98-4539-9A61-9EFDCF6CF051}"/>
                </c:ext>
              </c:extLst>
            </c:dLbl>
            <c:dLbl>
              <c:idx val="1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AE98-4539-9A61-9EFDCF6CF051}"/>
                </c:ext>
              </c:extLst>
            </c:dLbl>
            <c:dLbl>
              <c:idx val="1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AE98-4539-9A61-9EFDCF6CF051}"/>
                </c:ext>
              </c:extLst>
            </c:dLbl>
            <c:dLbl>
              <c:idx val="1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AE98-4539-9A61-9EFDCF6CF051}"/>
                </c:ext>
              </c:extLst>
            </c:dLbl>
            <c:dLbl>
              <c:idx val="1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AE98-4539-9A61-9EFDCF6CF051}"/>
                </c:ext>
              </c:extLst>
            </c:dLbl>
            <c:dLbl>
              <c:idx val="1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AE98-4539-9A61-9EFDCF6CF051}"/>
                </c:ext>
              </c:extLst>
            </c:dLbl>
            <c:dLbl>
              <c:idx val="1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AE98-4539-9A61-9EFDCF6CF051}"/>
                </c:ext>
              </c:extLst>
            </c:dLbl>
            <c:dLbl>
              <c:idx val="1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AE98-4539-9A61-9EFDCF6CF051}"/>
                </c:ext>
              </c:extLst>
            </c:dLbl>
            <c:dLbl>
              <c:idx val="2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AE98-4539-9A61-9EFDCF6CF051}"/>
                </c:ext>
              </c:extLst>
            </c:dLbl>
            <c:dLbl>
              <c:idx val="2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AE98-4539-9A61-9EFDCF6CF051}"/>
                </c:ext>
              </c:extLst>
            </c:dLbl>
            <c:dLbl>
              <c:idx val="2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AE98-4539-9A61-9EFDCF6CF051}"/>
                </c:ext>
              </c:extLst>
            </c:dLbl>
            <c:dLbl>
              <c:idx val="2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AE98-4539-9A61-9EFDCF6CF051}"/>
                </c:ext>
              </c:extLst>
            </c:dLbl>
            <c:dLbl>
              <c:idx val="2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AE98-4539-9A61-9EFDCF6CF051}"/>
                </c:ext>
              </c:extLst>
            </c:dLbl>
            <c:dLbl>
              <c:idx val="2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AE98-4539-9A61-9EFDCF6CF051}"/>
                </c:ext>
              </c:extLst>
            </c:dLbl>
            <c:dLbl>
              <c:idx val="2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AE98-4539-9A61-9EFDCF6CF051}"/>
                </c:ext>
              </c:extLst>
            </c:dLbl>
            <c:dLbl>
              <c:idx val="2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AE98-4539-9A61-9EFDCF6CF051}"/>
                </c:ext>
              </c:extLst>
            </c:dLbl>
            <c:dLbl>
              <c:idx val="2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AE98-4539-9A61-9EFDCF6CF051}"/>
                </c:ext>
              </c:extLst>
            </c:dLbl>
            <c:dLbl>
              <c:idx val="2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AE98-4539-9A61-9EFDCF6CF051}"/>
                </c:ext>
              </c:extLst>
            </c:dLbl>
            <c:dLbl>
              <c:idx val="3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AE98-4539-9A61-9EFDCF6CF051}"/>
                </c:ext>
              </c:extLst>
            </c:dLbl>
            <c:dLbl>
              <c:idx val="3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AE98-4539-9A61-9EFDCF6CF051}"/>
                </c:ext>
              </c:extLst>
            </c:dLbl>
            <c:dLbl>
              <c:idx val="3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AE98-4539-9A61-9EFDCF6CF051}"/>
                </c:ext>
              </c:extLst>
            </c:dLbl>
            <c:dLbl>
              <c:idx val="3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AE98-4539-9A61-9EFDCF6CF051}"/>
                </c:ext>
              </c:extLst>
            </c:dLbl>
            <c:dLbl>
              <c:idx val="3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AE98-4539-9A61-9EFDCF6CF051}"/>
                </c:ext>
              </c:extLst>
            </c:dLbl>
            <c:dLbl>
              <c:idx val="3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AE98-4539-9A61-9EFDCF6CF051}"/>
                </c:ext>
              </c:extLst>
            </c:dLbl>
            <c:dLbl>
              <c:idx val="36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AE98-4539-9A61-9EFDCF6CF051}"/>
                </c:ext>
              </c:extLst>
            </c:dLbl>
            <c:dLbl>
              <c:idx val="37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AE98-4539-9A61-9EFDCF6CF051}"/>
                </c:ext>
              </c:extLst>
            </c:dLbl>
            <c:dLbl>
              <c:idx val="38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AE98-4539-9A61-9EFDCF6CF051}"/>
                </c:ext>
              </c:extLst>
            </c:dLbl>
            <c:dLbl>
              <c:idx val="39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AE98-4539-9A61-9EFDCF6CF051}"/>
                </c:ext>
              </c:extLst>
            </c:dLbl>
            <c:dLbl>
              <c:idx val="40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AE98-4539-9A61-9EFDCF6CF051}"/>
                </c:ext>
              </c:extLst>
            </c:dLbl>
            <c:dLbl>
              <c:idx val="41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AE98-4539-9A61-9EFDCF6CF051}"/>
                </c:ext>
              </c:extLst>
            </c:dLbl>
            <c:dLbl>
              <c:idx val="42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AE98-4539-9A61-9EFDCF6CF051}"/>
                </c:ext>
              </c:extLst>
            </c:dLbl>
            <c:dLbl>
              <c:idx val="43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AE98-4539-9A61-9EFDCF6CF051}"/>
                </c:ext>
              </c:extLst>
            </c:dLbl>
            <c:dLbl>
              <c:idx val="44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AE98-4539-9A61-9EFDCF6CF051}"/>
                </c:ext>
              </c:extLst>
            </c:dLbl>
            <c:dLbl>
              <c:idx val="45"/>
              <c:numFmt formatCode="#,##0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AE98-4539-9A61-9EFDCF6CF051}"/>
                </c:ext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'g3-11'!$A$51:$A$96</c:f>
              <c:strCache>
                <c:ptCount val="46"/>
                <c:pt idx="0">
                  <c:v>Lithuania</c:v>
                </c:pt>
                <c:pt idx="1">
                  <c:v>Latvia</c:v>
                </c:pt>
                <c:pt idx="2">
                  <c:v>Hungary</c:v>
                </c:pt>
                <c:pt idx="3">
                  <c:v>Mexico</c:v>
                </c:pt>
                <c:pt idx="4">
                  <c:v>Slovak Republic</c:v>
                </c:pt>
                <c:pt idx="5">
                  <c:v>Romania</c:v>
                </c:pt>
                <c:pt idx="6">
                  <c:v>Colombia</c:v>
                </c:pt>
                <c:pt idx="7">
                  <c:v>Czech Republic</c:v>
                </c:pt>
                <c:pt idx="8">
                  <c:v>Bulgaria</c:v>
                </c:pt>
                <c:pt idx="9">
                  <c:v>Croatia</c:v>
                </c:pt>
                <c:pt idx="10">
                  <c:v>Türkiye</c:v>
                </c:pt>
                <c:pt idx="11">
                  <c:v>Poland</c:v>
                </c:pt>
                <c:pt idx="12">
                  <c:v>Estonia</c:v>
                </c:pt>
                <c:pt idx="13">
                  <c:v>Peru</c:v>
                </c:pt>
                <c:pt idx="14">
                  <c:v>Finland</c:v>
                </c:pt>
                <c:pt idx="15">
                  <c:v>United States</c:v>
                </c:pt>
                <c:pt idx="16">
                  <c:v>OECD38</c:v>
                </c:pt>
                <c:pt idx="17">
                  <c:v>Ireland</c:v>
                </c:pt>
                <c:pt idx="18">
                  <c:v>Austria</c:v>
                </c:pt>
                <c:pt idx="19">
                  <c:v>New Zealand¹</c:v>
                </c:pt>
                <c:pt idx="20">
                  <c:v>Germany</c:v>
                </c:pt>
                <c:pt idx="21">
                  <c:v>Brazil</c:v>
                </c:pt>
                <c:pt idx="22">
                  <c:v>Greece</c:v>
                </c:pt>
                <c:pt idx="23">
                  <c:v>Sweden</c:v>
                </c:pt>
                <c:pt idx="24">
                  <c:v>United Kingdom</c:v>
                </c:pt>
                <c:pt idx="25">
                  <c:v>Iceland</c:v>
                </c:pt>
                <c:pt idx="26">
                  <c:v>Canada</c:v>
                </c:pt>
                <c:pt idx="27">
                  <c:v>South Africa</c:v>
                </c:pt>
                <c:pt idx="28">
                  <c:v>Italy¹</c:v>
                </c:pt>
                <c:pt idx="29">
                  <c:v>Norway¹</c:v>
                </c:pt>
                <c:pt idx="30">
                  <c:v>Argentina</c:v>
                </c:pt>
                <c:pt idx="31">
                  <c:v>Slovenia</c:v>
                </c:pt>
                <c:pt idx="32">
                  <c:v>Australia</c:v>
                </c:pt>
                <c:pt idx="33">
                  <c:v>Switzerland</c:v>
                </c:pt>
                <c:pt idx="34">
                  <c:v>Costa Rica</c:v>
                </c:pt>
                <c:pt idx="35">
                  <c:v>Israel</c:v>
                </c:pt>
                <c:pt idx="36">
                  <c:v>Chile</c:v>
                </c:pt>
                <c:pt idx="37">
                  <c:v>Portugal</c:v>
                </c:pt>
                <c:pt idx="38">
                  <c:v>Belgium</c:v>
                </c:pt>
                <c:pt idx="39">
                  <c:v>Denmark</c:v>
                </c:pt>
                <c:pt idx="40">
                  <c:v>Spain</c:v>
                </c:pt>
                <c:pt idx="41">
                  <c:v>Luxembourg</c:v>
                </c:pt>
                <c:pt idx="42">
                  <c:v>Netherlands</c:v>
                </c:pt>
                <c:pt idx="43">
                  <c:v>France¹</c:v>
                </c:pt>
                <c:pt idx="44">
                  <c:v>Japan</c:v>
                </c:pt>
                <c:pt idx="45">
                  <c:v>Korea</c:v>
                </c:pt>
              </c:strCache>
            </c:strRef>
          </c:cat>
          <c:val>
            <c:numRef>
              <c:f>'g3-11'!$B$51:$B$96</c:f>
              <c:numCache>
                <c:formatCode>0</c:formatCode>
                <c:ptCount val="46"/>
                <c:pt idx="0">
                  <c:v>394.9</c:v>
                </c:pt>
                <c:pt idx="1">
                  <c:v>296.60000000000002</c:v>
                </c:pt>
                <c:pt idx="2">
                  <c:v>295.60000000000002</c:v>
                </c:pt>
                <c:pt idx="3">
                  <c:v>275.60000000000002</c:v>
                </c:pt>
                <c:pt idx="4">
                  <c:v>270.60000000000002</c:v>
                </c:pt>
                <c:pt idx="5">
                  <c:v>235.7</c:v>
                </c:pt>
                <c:pt idx="6">
                  <c:v>225.5</c:v>
                </c:pt>
                <c:pt idx="7">
                  <c:v>193.6</c:v>
                </c:pt>
                <c:pt idx="8">
                  <c:v>184.1</c:v>
                </c:pt>
                <c:pt idx="9">
                  <c:v>151.4</c:v>
                </c:pt>
                <c:pt idx="10">
                  <c:v>146.1</c:v>
                </c:pt>
                <c:pt idx="11">
                  <c:v>133.30000000000001</c:v>
                </c:pt>
                <c:pt idx="12">
                  <c:v>127.5</c:v>
                </c:pt>
                <c:pt idx="13">
                  <c:v>126.2</c:v>
                </c:pt>
                <c:pt idx="14">
                  <c:v>117.2</c:v>
                </c:pt>
                <c:pt idx="15">
                  <c:v>116.7</c:v>
                </c:pt>
                <c:pt idx="16">
                  <c:v>114.47105263157898</c:v>
                </c:pt>
                <c:pt idx="17">
                  <c:v>114</c:v>
                </c:pt>
                <c:pt idx="18">
                  <c:v>112.6</c:v>
                </c:pt>
                <c:pt idx="19">
                  <c:v>112.5</c:v>
                </c:pt>
                <c:pt idx="20">
                  <c:v>102.4</c:v>
                </c:pt>
                <c:pt idx="21">
                  <c:v>96</c:v>
                </c:pt>
                <c:pt idx="22">
                  <c:v>90.7</c:v>
                </c:pt>
                <c:pt idx="23">
                  <c:v>88.3</c:v>
                </c:pt>
                <c:pt idx="24">
                  <c:v>83.8</c:v>
                </c:pt>
                <c:pt idx="25">
                  <c:v>80.7</c:v>
                </c:pt>
                <c:pt idx="26">
                  <c:v>79.5</c:v>
                </c:pt>
                <c:pt idx="27">
                  <c:v>78.3</c:v>
                </c:pt>
                <c:pt idx="28">
                  <c:v>73.7</c:v>
                </c:pt>
                <c:pt idx="29">
                  <c:v>71.8</c:v>
                </c:pt>
                <c:pt idx="30">
                  <c:v>70.2</c:v>
                </c:pt>
                <c:pt idx="31">
                  <c:v>67.900000000000006</c:v>
                </c:pt>
                <c:pt idx="32">
                  <c:v>66.900000000000006</c:v>
                </c:pt>
                <c:pt idx="33">
                  <c:v>64.3</c:v>
                </c:pt>
                <c:pt idx="34">
                  <c:v>62.9</c:v>
                </c:pt>
                <c:pt idx="35">
                  <c:v>56.8</c:v>
                </c:pt>
                <c:pt idx="36">
                  <c:v>53.3</c:v>
                </c:pt>
                <c:pt idx="37">
                  <c:v>50.9</c:v>
                </c:pt>
                <c:pt idx="38">
                  <c:v>50.1</c:v>
                </c:pt>
                <c:pt idx="39">
                  <c:v>50</c:v>
                </c:pt>
                <c:pt idx="40">
                  <c:v>45.5</c:v>
                </c:pt>
                <c:pt idx="41">
                  <c:v>41.4</c:v>
                </c:pt>
                <c:pt idx="42">
                  <c:v>38.799999999999997</c:v>
                </c:pt>
                <c:pt idx="43">
                  <c:v>38.6</c:v>
                </c:pt>
                <c:pt idx="44">
                  <c:v>30</c:v>
                </c:pt>
                <c:pt idx="45">
                  <c:v>29.3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0-AE98-4539-9A61-9EFDCF6CF051}"/>
            </c:ext>
          </c:extLst>
        </c:ser>
        <c:ser>
          <c:idx val="2"/>
          <c:order val="1"/>
          <c:tx>
            <c:strRef>
              <c:f>'g3-11'!$C$50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D6837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6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32-AE98-4539-9A61-9EFDCF6CF051}"/>
              </c:ext>
            </c:extLst>
          </c:dPt>
          <c:cat>
            <c:strRef>
              <c:f>'g3-11'!$A$51:$A$96</c:f>
              <c:strCache>
                <c:ptCount val="46"/>
                <c:pt idx="0">
                  <c:v>Lithuania</c:v>
                </c:pt>
                <c:pt idx="1">
                  <c:v>Latvia</c:v>
                </c:pt>
                <c:pt idx="2">
                  <c:v>Hungary</c:v>
                </c:pt>
                <c:pt idx="3">
                  <c:v>Mexico</c:v>
                </c:pt>
                <c:pt idx="4">
                  <c:v>Slovak Republic</c:v>
                </c:pt>
                <c:pt idx="5">
                  <c:v>Romania</c:v>
                </c:pt>
                <c:pt idx="6">
                  <c:v>Colombia</c:v>
                </c:pt>
                <c:pt idx="7">
                  <c:v>Czech Republic</c:v>
                </c:pt>
                <c:pt idx="8">
                  <c:v>Bulgaria</c:v>
                </c:pt>
                <c:pt idx="9">
                  <c:v>Croatia</c:v>
                </c:pt>
                <c:pt idx="10">
                  <c:v>Türkiye</c:v>
                </c:pt>
                <c:pt idx="11">
                  <c:v>Poland</c:v>
                </c:pt>
                <c:pt idx="12">
                  <c:v>Estonia</c:v>
                </c:pt>
                <c:pt idx="13">
                  <c:v>Peru</c:v>
                </c:pt>
                <c:pt idx="14">
                  <c:v>Finland</c:v>
                </c:pt>
                <c:pt idx="15">
                  <c:v>United States</c:v>
                </c:pt>
                <c:pt idx="16">
                  <c:v>OECD38</c:v>
                </c:pt>
                <c:pt idx="17">
                  <c:v>Ireland</c:v>
                </c:pt>
                <c:pt idx="18">
                  <c:v>Austria</c:v>
                </c:pt>
                <c:pt idx="19">
                  <c:v>New Zealand¹</c:v>
                </c:pt>
                <c:pt idx="20">
                  <c:v>Germany</c:v>
                </c:pt>
                <c:pt idx="21">
                  <c:v>Brazil</c:v>
                </c:pt>
                <c:pt idx="22">
                  <c:v>Greece</c:v>
                </c:pt>
                <c:pt idx="23">
                  <c:v>Sweden</c:v>
                </c:pt>
                <c:pt idx="24">
                  <c:v>United Kingdom</c:v>
                </c:pt>
                <c:pt idx="25">
                  <c:v>Iceland</c:v>
                </c:pt>
                <c:pt idx="26">
                  <c:v>Canada</c:v>
                </c:pt>
                <c:pt idx="27">
                  <c:v>South Africa</c:v>
                </c:pt>
                <c:pt idx="28">
                  <c:v>Italy¹</c:v>
                </c:pt>
                <c:pt idx="29">
                  <c:v>Norway¹</c:v>
                </c:pt>
                <c:pt idx="30">
                  <c:v>Argentina</c:v>
                </c:pt>
                <c:pt idx="31">
                  <c:v>Slovenia</c:v>
                </c:pt>
                <c:pt idx="32">
                  <c:v>Australia</c:v>
                </c:pt>
                <c:pt idx="33">
                  <c:v>Switzerland</c:v>
                </c:pt>
                <c:pt idx="34">
                  <c:v>Costa Rica</c:v>
                </c:pt>
                <c:pt idx="35">
                  <c:v>Israel</c:v>
                </c:pt>
                <c:pt idx="36">
                  <c:v>Chile</c:v>
                </c:pt>
                <c:pt idx="37">
                  <c:v>Portugal</c:v>
                </c:pt>
                <c:pt idx="38">
                  <c:v>Belgium</c:v>
                </c:pt>
                <c:pt idx="39">
                  <c:v>Denmark</c:v>
                </c:pt>
                <c:pt idx="40">
                  <c:v>Spain</c:v>
                </c:pt>
                <c:pt idx="41">
                  <c:v>Luxembourg</c:v>
                </c:pt>
                <c:pt idx="42">
                  <c:v>Netherlands</c:v>
                </c:pt>
                <c:pt idx="43">
                  <c:v>France¹</c:v>
                </c:pt>
                <c:pt idx="44">
                  <c:v>Japan</c:v>
                </c:pt>
                <c:pt idx="45">
                  <c:v>Korea</c:v>
                </c:pt>
              </c:strCache>
            </c:strRef>
          </c:cat>
          <c:val>
            <c:numRef>
              <c:f>'g3-11'!$C$51:$C$96</c:f>
              <c:numCache>
                <c:formatCode>0.0</c:formatCode>
                <c:ptCount val="46"/>
                <c:pt idx="0">
                  <c:v>474.5</c:v>
                </c:pt>
                <c:pt idx="1">
                  <c:v>388.3</c:v>
                </c:pt>
                <c:pt idx="2">
                  <c:v>337.5</c:v>
                </c:pt>
                <c:pt idx="3">
                  <c:v>153.69999999999999</c:v>
                </c:pt>
                <c:pt idx="4">
                  <c:v>347.8</c:v>
                </c:pt>
                <c:pt idx="5">
                  <c:v>283.5</c:v>
                </c:pt>
                <c:pt idx="6">
                  <c:v>177.9</c:v>
                </c:pt>
                <c:pt idx="7">
                  <c:v>285.2</c:v>
                </c:pt>
                <c:pt idx="8">
                  <c:v>166.1</c:v>
                </c:pt>
                <c:pt idx="9">
                  <c:v>261.3</c:v>
                </c:pt>
                <c:pt idx="10">
                  <c:v>126.4</c:v>
                </c:pt>
                <c:pt idx="11">
                  <c:v>139.4</c:v>
                </c:pt>
                <c:pt idx="12">
                  <c:v>289</c:v>
                </c:pt>
                <c:pt idx="13">
                  <c:v>46</c:v>
                </c:pt>
                <c:pt idx="14">
                  <c:v>188.3</c:v>
                </c:pt>
                <c:pt idx="15">
                  <c:v>135</c:v>
                </c:pt>
                <c:pt idx="16">
                  <c:v>143.51578947368421</c:v>
                </c:pt>
                <c:pt idx="17">
                  <c:v>148.6</c:v>
                </c:pt>
                <c:pt idx="18">
                  <c:v>155.5</c:v>
                </c:pt>
                <c:pt idx="19">
                  <c:v>151</c:v>
                </c:pt>
                <c:pt idx="20">
                  <c:v>126</c:v>
                </c:pt>
                <c:pt idx="21">
                  <c:v>107.9</c:v>
                </c:pt>
                <c:pt idx="22">
                  <c:v>90</c:v>
                </c:pt>
                <c:pt idx="23">
                  <c:v>126.8</c:v>
                </c:pt>
                <c:pt idx="24">
                  <c:v>111.2</c:v>
                </c:pt>
                <c:pt idx="25">
                  <c:v>140.9</c:v>
                </c:pt>
                <c:pt idx="26">
                  <c:v>105.6</c:v>
                </c:pt>
                <c:pt idx="27">
                  <c:v>87.1</c:v>
                </c:pt>
                <c:pt idx="28">
                  <c:v>94.4</c:v>
                </c:pt>
                <c:pt idx="29">
                  <c:v>98.9</c:v>
                </c:pt>
                <c:pt idx="30">
                  <c:v>75.7</c:v>
                </c:pt>
                <c:pt idx="31">
                  <c:v>99.2</c:v>
                </c:pt>
                <c:pt idx="32">
                  <c:v>109.2</c:v>
                </c:pt>
                <c:pt idx="33">
                  <c:v>89.3</c:v>
                </c:pt>
                <c:pt idx="34">
                  <c:v>114.7</c:v>
                </c:pt>
                <c:pt idx="35">
                  <c:v>84.7</c:v>
                </c:pt>
                <c:pt idx="36">
                  <c:v>69.3</c:v>
                </c:pt>
                <c:pt idx="37">
                  <c:v>57.7</c:v>
                </c:pt>
                <c:pt idx="38">
                  <c:v>70.900000000000006</c:v>
                </c:pt>
                <c:pt idx="39">
                  <c:v>80.099999999999994</c:v>
                </c:pt>
                <c:pt idx="40">
                  <c:v>67.8</c:v>
                </c:pt>
                <c:pt idx="41">
                  <c:v>75.3</c:v>
                </c:pt>
                <c:pt idx="42">
                  <c:v>60.9</c:v>
                </c:pt>
                <c:pt idx="43">
                  <c:v>46.3</c:v>
                </c:pt>
                <c:pt idx="44">
                  <c:v>42.4</c:v>
                </c:pt>
                <c:pt idx="45">
                  <c:v>46.1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3-AE98-4539-9A61-9EFDCF6CF0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50"/>
        <c:axId val="929587151"/>
        <c:axId val="1"/>
      </c:barChart>
      <c:catAx>
        <c:axId val="92958715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500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29587151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t"/>
      <c:layout>
        <c:manualLayout>
          <c:xMode val="edge"/>
          <c:yMode val="edge"/>
          <c:x val="0.27125492705637944"/>
          <c:y val="8.6960048361301775E-3"/>
          <c:w val="0.6689225860901663"/>
          <c:h val="3.2610209438105955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2">
    <c:autoUpdate val="0"/>
  </c:externalData>
  <c:userShapes r:id="rId3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s-IS" sz="1800" b="1"/>
              <a:t>Þjónustutengd</a:t>
            </a:r>
            <a:r>
              <a:rPr lang="is-IS" sz="1800" b="1" baseline="0"/>
              <a:t> framleiðsla</a:t>
            </a:r>
          </a:p>
          <a:p>
            <a:pPr>
              <a:defRPr/>
            </a:pPr>
            <a:r>
              <a:rPr lang="is-IS" baseline="0"/>
              <a:t>Án ósjúkratryggðra</a:t>
            </a:r>
            <a:endParaRPr lang="is-I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'Starfsemi og stöðugildi'!$B$46</c:f>
              <c:strCache>
                <c:ptCount val="1"/>
                <c:pt idx="0">
                  <c:v>Klínísk þjónusta, DRG einingar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'Starfsemi og stöðugildi'!$C$45:$H$45</c:f>
              <c:numCache>
                <c:formatCode>General</c:formatCode>
                <c:ptCount val="6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  <c:pt idx="5">
                  <c:v>2024</c:v>
                </c:pt>
              </c:numCache>
            </c:numRef>
          </c:cat>
          <c:val>
            <c:numRef>
              <c:f>'Starfsemi og stöðugildi'!$C$46:$H$46</c:f>
              <c:numCache>
                <c:formatCode>#,##0</c:formatCode>
                <c:ptCount val="6"/>
                <c:pt idx="0">
                  <c:v>41744</c:v>
                </c:pt>
                <c:pt idx="1">
                  <c:v>40172</c:v>
                </c:pt>
                <c:pt idx="2">
                  <c:v>43743</c:v>
                </c:pt>
                <c:pt idx="3">
                  <c:v>43558</c:v>
                </c:pt>
                <c:pt idx="4">
                  <c:v>45925</c:v>
                </c:pt>
                <c:pt idx="5">
                  <c:v>46170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1FE-46DE-AE6A-D9BA7BB535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202329672"/>
        <c:axId val="1202328592"/>
      </c:barChart>
      <c:catAx>
        <c:axId val="12023296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202328592"/>
        <c:crosses val="autoZero"/>
        <c:auto val="1"/>
        <c:lblAlgn val="ctr"/>
        <c:lblOffset val="100"/>
        <c:noMultiLvlLbl val="0"/>
      </c:catAx>
      <c:valAx>
        <c:axId val="1202328592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12023296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4079009592381826"/>
          <c:y val="0.91917752585141521"/>
          <c:w val="0.27137830148853775"/>
          <c:h val="4.15995384946259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  <c:userShapes r:id="rId4"/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Meðalfjöldi starfsmanna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5683</c:v>
                </c:pt>
                <c:pt idx="1">
                  <c:v>5912</c:v>
                </c:pt>
                <c:pt idx="2">
                  <c:v>6130</c:v>
                </c:pt>
                <c:pt idx="3">
                  <c:v>6283</c:v>
                </c:pt>
                <c:pt idx="4">
                  <c:v>6447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7EF-4A54-BFF9-69C39A9F623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Meðalfjöldi dagvinnustöðugilda</c:v>
                </c:pt>
              </c:strCache>
            </c:strRef>
          </c:tx>
          <c:spPr>
            <a:solidFill>
              <a:srgbClr val="08808E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4461</c:v>
                </c:pt>
                <c:pt idx="1">
                  <c:v>4696</c:v>
                </c:pt>
                <c:pt idx="2">
                  <c:v>4882</c:v>
                </c:pt>
                <c:pt idx="3">
                  <c:v>4984</c:v>
                </c:pt>
                <c:pt idx="4">
                  <c:v>5115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7EF-4A54-BFF9-69C39A9F623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50"/>
        <c:axId val="524304143"/>
        <c:axId val="524294783"/>
      </c:barChart>
      <c:catAx>
        <c:axId val="52430414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524294783"/>
        <c:crosses val="autoZero"/>
        <c:auto val="1"/>
        <c:lblAlgn val="ctr"/>
        <c:lblOffset val="100"/>
        <c:noMultiLvlLbl val="0"/>
      </c:catAx>
      <c:valAx>
        <c:axId val="524294783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52430414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0.2701904182501455"/>
          <c:y val="5.5862681654802675E-2"/>
          <c:w val="0.67021998618398593"/>
          <c:h val="0.8704021107319401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'g3-12'!$B$47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1F58-45E5-B27F-014A2BE5D0F2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1F58-45E5-B27F-014A2BE5D0F2}"/>
              </c:ext>
            </c:extLst>
          </c:dPt>
          <c:dPt>
            <c:idx val="19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3-1F58-45E5-B27F-014A2BE5D0F2}"/>
              </c:ext>
            </c:extLst>
          </c:dPt>
          <c:dPt>
            <c:idx val="2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1F58-45E5-B27F-014A2BE5D0F2}"/>
              </c:ext>
            </c:extLst>
          </c:dPt>
          <c:dLbls>
            <c:dLbl>
              <c:idx val="0"/>
              <c:layout>
                <c:manualLayout>
                  <c:x val="-1.9363763156781299E-2"/>
                  <c:y val="-2.0226930230469145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58-45E5-B27F-014A2BE5D0F2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1F58-45E5-B27F-014A2BE5D0F2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1F58-45E5-B27F-014A2BE5D0F2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1F58-45E5-B27F-014A2BE5D0F2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1F58-45E5-B27F-014A2BE5D0F2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1F58-45E5-B27F-014A2BE5D0F2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1F58-45E5-B27F-014A2BE5D0F2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1F58-45E5-B27F-014A2BE5D0F2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1F58-45E5-B27F-014A2BE5D0F2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1F58-45E5-B27F-014A2BE5D0F2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1F58-45E5-B27F-014A2BE5D0F2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1F58-45E5-B27F-014A2BE5D0F2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1F58-45E5-B27F-014A2BE5D0F2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1F58-45E5-B27F-014A2BE5D0F2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1F58-45E5-B27F-014A2BE5D0F2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1F58-45E5-B27F-014A2BE5D0F2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1F58-45E5-B27F-014A2BE5D0F2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1F58-45E5-B27F-014A2BE5D0F2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1F58-45E5-B27F-014A2BE5D0F2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1F58-45E5-B27F-014A2BE5D0F2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1F58-45E5-B27F-014A2BE5D0F2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1F58-45E5-B27F-014A2BE5D0F2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1F58-45E5-B27F-014A2BE5D0F2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1F58-45E5-B27F-014A2BE5D0F2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1F58-45E5-B27F-014A2BE5D0F2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1F58-45E5-B27F-014A2BE5D0F2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1F58-45E5-B27F-014A2BE5D0F2}"/>
                </c:ext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1F58-45E5-B27F-014A2BE5D0F2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1F58-45E5-B27F-014A2BE5D0F2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1F58-45E5-B27F-014A2BE5D0F2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1F58-45E5-B27F-014A2BE5D0F2}"/>
                </c:ext>
              </c:extLst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1F58-45E5-B27F-014A2BE5D0F2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1F58-45E5-B27F-014A2BE5D0F2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1F58-45E5-B27F-014A2BE5D0F2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1F58-45E5-B27F-014A2BE5D0F2}"/>
                </c:ext>
              </c:extLst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1F58-45E5-B27F-014A2BE5D0F2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1F58-45E5-B27F-014A2BE5D0F2}"/>
                </c:ext>
              </c:extLst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1F58-45E5-B27F-014A2BE5D0F2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1F58-45E5-B27F-014A2BE5D0F2}"/>
                </c:ext>
              </c:extLst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1F58-45E5-B27F-014A2BE5D0F2}"/>
                </c:ext>
              </c:extLst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1F58-45E5-B27F-014A2BE5D0F2}"/>
                </c:ext>
              </c:extLst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1F58-45E5-B27F-014A2BE5D0F2}"/>
                </c:ext>
              </c:extLst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1F58-45E5-B27F-014A2BE5D0F2}"/>
                </c:ext>
              </c:extLst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1F58-45E5-B27F-014A2BE5D0F2}"/>
                </c:ext>
              </c:extLst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1F58-45E5-B27F-014A2BE5D0F2}"/>
                </c:ext>
              </c:extLst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1F58-45E5-B27F-014A2BE5D0F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'g3-12'!$A$48:$A$93</c:f>
              <c:strCache>
                <c:ptCount val="46"/>
                <c:pt idx="0">
                  <c:v>Bulgaria</c:v>
                </c:pt>
                <c:pt idx="1">
                  <c:v>Latvia</c:v>
                </c:pt>
                <c:pt idx="2">
                  <c:v>Romania</c:v>
                </c:pt>
                <c:pt idx="3">
                  <c:v>Lithuania</c:v>
                </c:pt>
                <c:pt idx="4">
                  <c:v>South Africa</c:v>
                </c:pt>
                <c:pt idx="5">
                  <c:v>Hungary</c:v>
                </c:pt>
                <c:pt idx="6">
                  <c:v>Croatia</c:v>
                </c:pt>
                <c:pt idx="7">
                  <c:v>Brazil</c:v>
                </c:pt>
                <c:pt idx="8">
                  <c:v>Slovak Republic</c:v>
                </c:pt>
                <c:pt idx="9">
                  <c:v>Türkiye</c:v>
                </c:pt>
                <c:pt idx="10">
                  <c:v>Poland</c:v>
                </c:pt>
                <c:pt idx="11">
                  <c:v>Greece</c:v>
                </c:pt>
                <c:pt idx="12">
                  <c:v>Portugal</c:v>
                </c:pt>
                <c:pt idx="13">
                  <c:v>Colombia</c:v>
                </c:pt>
                <c:pt idx="14">
                  <c:v>Slovenia</c:v>
                </c:pt>
                <c:pt idx="15">
                  <c:v>Estonia</c:v>
                </c:pt>
                <c:pt idx="16">
                  <c:v>Italy¹</c:v>
                </c:pt>
                <c:pt idx="17">
                  <c:v>Czech Republic</c:v>
                </c:pt>
                <c:pt idx="18">
                  <c:v>Mexico</c:v>
                </c:pt>
                <c:pt idx="19">
                  <c:v>OECD38</c:v>
                </c:pt>
                <c:pt idx="20">
                  <c:v>New Zealand¹</c:v>
                </c:pt>
                <c:pt idx="21">
                  <c:v>Finland</c:v>
                </c:pt>
                <c:pt idx="22">
                  <c:v>Chile</c:v>
                </c:pt>
                <c:pt idx="23">
                  <c:v>Argentina</c:v>
                </c:pt>
                <c:pt idx="24">
                  <c:v>United States</c:v>
                </c:pt>
                <c:pt idx="25">
                  <c:v>Costa Rica</c:v>
                </c:pt>
                <c:pt idx="26">
                  <c:v>Korea</c:v>
                </c:pt>
                <c:pt idx="27">
                  <c:v>Sweden</c:v>
                </c:pt>
                <c:pt idx="28">
                  <c:v>Peru</c:v>
                </c:pt>
                <c:pt idx="29">
                  <c:v>Ireland</c:v>
                </c:pt>
                <c:pt idx="30">
                  <c:v>Belgium</c:v>
                </c:pt>
                <c:pt idx="31">
                  <c:v>Norway¹</c:v>
                </c:pt>
                <c:pt idx="32">
                  <c:v>Denmark</c:v>
                </c:pt>
                <c:pt idx="33">
                  <c:v>Germany</c:v>
                </c:pt>
                <c:pt idx="34">
                  <c:v>United Kingdom</c:v>
                </c:pt>
                <c:pt idx="35">
                  <c:v>Japan</c:v>
                </c:pt>
                <c:pt idx="36">
                  <c:v>Netherlands</c:v>
                </c:pt>
                <c:pt idx="37">
                  <c:v>Austria</c:v>
                </c:pt>
                <c:pt idx="38">
                  <c:v>Iceland</c:v>
                </c:pt>
                <c:pt idx="39">
                  <c:v>Australia</c:v>
                </c:pt>
                <c:pt idx="40">
                  <c:v>Spain</c:v>
                </c:pt>
                <c:pt idx="41">
                  <c:v>France¹</c:v>
                </c:pt>
                <c:pt idx="42">
                  <c:v>Luxembourg</c:v>
                </c:pt>
                <c:pt idx="43">
                  <c:v>Canada</c:v>
                </c:pt>
                <c:pt idx="44">
                  <c:v>Israel</c:v>
                </c:pt>
                <c:pt idx="45">
                  <c:v>Switzerland</c:v>
                </c:pt>
              </c:strCache>
            </c:strRef>
          </c:cat>
          <c:val>
            <c:numRef>
              <c:f>'g3-12'!$B$48:$B$93</c:f>
              <c:numCache>
                <c:formatCode>0</c:formatCode>
                <c:ptCount val="46"/>
                <c:pt idx="0">
                  <c:v>265.89999999999998</c:v>
                </c:pt>
                <c:pt idx="1">
                  <c:v>216.8</c:v>
                </c:pt>
                <c:pt idx="2">
                  <c:v>182.7</c:v>
                </c:pt>
                <c:pt idx="3">
                  <c:v>147.6</c:v>
                </c:pt>
                <c:pt idx="4">
                  <c:v>137.5</c:v>
                </c:pt>
                <c:pt idx="5">
                  <c:v>106.8</c:v>
                </c:pt>
                <c:pt idx="6">
                  <c:v>97.6</c:v>
                </c:pt>
                <c:pt idx="7">
                  <c:v>94.9</c:v>
                </c:pt>
                <c:pt idx="8">
                  <c:v>87.1</c:v>
                </c:pt>
                <c:pt idx="9">
                  <c:v>86.4</c:v>
                </c:pt>
                <c:pt idx="10">
                  <c:v>80</c:v>
                </c:pt>
                <c:pt idx="11">
                  <c:v>77.599999999999994</c:v>
                </c:pt>
                <c:pt idx="12">
                  <c:v>74</c:v>
                </c:pt>
                <c:pt idx="13">
                  <c:v>73.3</c:v>
                </c:pt>
                <c:pt idx="14">
                  <c:v>73.3</c:v>
                </c:pt>
                <c:pt idx="15">
                  <c:v>64.400000000000006</c:v>
                </c:pt>
                <c:pt idx="16">
                  <c:v>63.6</c:v>
                </c:pt>
                <c:pt idx="17">
                  <c:v>62.6</c:v>
                </c:pt>
                <c:pt idx="18">
                  <c:v>60.2</c:v>
                </c:pt>
                <c:pt idx="19">
                  <c:v>60.844736842105263</c:v>
                </c:pt>
                <c:pt idx="20">
                  <c:v>56.5</c:v>
                </c:pt>
                <c:pt idx="21">
                  <c:v>55</c:v>
                </c:pt>
                <c:pt idx="22">
                  <c:v>54.9</c:v>
                </c:pt>
                <c:pt idx="23">
                  <c:v>54.4</c:v>
                </c:pt>
                <c:pt idx="24">
                  <c:v>49.3</c:v>
                </c:pt>
                <c:pt idx="25">
                  <c:v>47.5</c:v>
                </c:pt>
                <c:pt idx="26">
                  <c:v>46.2</c:v>
                </c:pt>
                <c:pt idx="27">
                  <c:v>46.1</c:v>
                </c:pt>
                <c:pt idx="28">
                  <c:v>46</c:v>
                </c:pt>
                <c:pt idx="29">
                  <c:v>45.6</c:v>
                </c:pt>
                <c:pt idx="30">
                  <c:v>45.4</c:v>
                </c:pt>
                <c:pt idx="31">
                  <c:v>45.3</c:v>
                </c:pt>
                <c:pt idx="32">
                  <c:v>44.9</c:v>
                </c:pt>
                <c:pt idx="33">
                  <c:v>44.5</c:v>
                </c:pt>
                <c:pt idx="34">
                  <c:v>44.2</c:v>
                </c:pt>
                <c:pt idx="35">
                  <c:v>43.3</c:v>
                </c:pt>
                <c:pt idx="36">
                  <c:v>42.9</c:v>
                </c:pt>
                <c:pt idx="37">
                  <c:v>40.799999999999997</c:v>
                </c:pt>
                <c:pt idx="38">
                  <c:v>40.200000000000003</c:v>
                </c:pt>
                <c:pt idx="39">
                  <c:v>37.799999999999997</c:v>
                </c:pt>
                <c:pt idx="40">
                  <c:v>37.5</c:v>
                </c:pt>
                <c:pt idx="41">
                  <c:v>35.4</c:v>
                </c:pt>
                <c:pt idx="42">
                  <c:v>34.5</c:v>
                </c:pt>
                <c:pt idx="43">
                  <c:v>34.200000000000003</c:v>
                </c:pt>
                <c:pt idx="44">
                  <c:v>33.4</c:v>
                </c:pt>
                <c:pt idx="4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F-1F58-45E5-B27F-014A2BE5D0F2}"/>
            </c:ext>
          </c:extLst>
        </c:ser>
        <c:ser>
          <c:idx val="1"/>
          <c:order val="1"/>
          <c:tx>
            <c:strRef>
              <c:f>'g3-12'!$C$47</c:f>
              <c:strCache>
                <c:ptCount val="1"/>
                <c:pt idx="0">
                  <c:v>2011</c:v>
                </c:pt>
              </c:strCache>
            </c:strRef>
          </c:tx>
          <c:spPr>
            <a:solidFill>
              <a:srgbClr val="D6837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19"/>
            <c:invertIfNegative val="0"/>
            <c:bubble3D val="0"/>
            <c:spPr>
              <a:solidFill>
                <a:srgbClr val="F7977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31-1F58-45E5-B27F-014A2BE5D0F2}"/>
              </c:ext>
            </c:extLst>
          </c:dPt>
          <c:cat>
            <c:strRef>
              <c:f>'g3-12'!$A$48:$A$93</c:f>
              <c:strCache>
                <c:ptCount val="46"/>
                <c:pt idx="0">
                  <c:v>Bulgaria</c:v>
                </c:pt>
                <c:pt idx="1">
                  <c:v>Latvia</c:v>
                </c:pt>
                <c:pt idx="2">
                  <c:v>Romania</c:v>
                </c:pt>
                <c:pt idx="3">
                  <c:v>Lithuania</c:v>
                </c:pt>
                <c:pt idx="4">
                  <c:v>South Africa</c:v>
                </c:pt>
                <c:pt idx="5">
                  <c:v>Hungary</c:v>
                </c:pt>
                <c:pt idx="6">
                  <c:v>Croatia</c:v>
                </c:pt>
                <c:pt idx="7">
                  <c:v>Brazil</c:v>
                </c:pt>
                <c:pt idx="8">
                  <c:v>Slovak Republic</c:v>
                </c:pt>
                <c:pt idx="9">
                  <c:v>Türkiye</c:v>
                </c:pt>
                <c:pt idx="10">
                  <c:v>Poland</c:v>
                </c:pt>
                <c:pt idx="11">
                  <c:v>Greece</c:v>
                </c:pt>
                <c:pt idx="12">
                  <c:v>Portugal</c:v>
                </c:pt>
                <c:pt idx="13">
                  <c:v>Colombia</c:v>
                </c:pt>
                <c:pt idx="14">
                  <c:v>Slovenia</c:v>
                </c:pt>
                <c:pt idx="15">
                  <c:v>Estonia</c:v>
                </c:pt>
                <c:pt idx="16">
                  <c:v>Italy¹</c:v>
                </c:pt>
                <c:pt idx="17">
                  <c:v>Czech Republic</c:v>
                </c:pt>
                <c:pt idx="18">
                  <c:v>Mexico</c:v>
                </c:pt>
                <c:pt idx="19">
                  <c:v>OECD38</c:v>
                </c:pt>
                <c:pt idx="20">
                  <c:v>New Zealand¹</c:v>
                </c:pt>
                <c:pt idx="21">
                  <c:v>Finland</c:v>
                </c:pt>
                <c:pt idx="22">
                  <c:v>Chile</c:v>
                </c:pt>
                <c:pt idx="23">
                  <c:v>Argentina</c:v>
                </c:pt>
                <c:pt idx="24">
                  <c:v>United States</c:v>
                </c:pt>
                <c:pt idx="25">
                  <c:v>Costa Rica</c:v>
                </c:pt>
                <c:pt idx="26">
                  <c:v>Korea</c:v>
                </c:pt>
                <c:pt idx="27">
                  <c:v>Sweden</c:v>
                </c:pt>
                <c:pt idx="28">
                  <c:v>Peru</c:v>
                </c:pt>
                <c:pt idx="29">
                  <c:v>Ireland</c:v>
                </c:pt>
                <c:pt idx="30">
                  <c:v>Belgium</c:v>
                </c:pt>
                <c:pt idx="31">
                  <c:v>Norway¹</c:v>
                </c:pt>
                <c:pt idx="32">
                  <c:v>Denmark</c:v>
                </c:pt>
                <c:pt idx="33">
                  <c:v>Germany</c:v>
                </c:pt>
                <c:pt idx="34">
                  <c:v>United Kingdom</c:v>
                </c:pt>
                <c:pt idx="35">
                  <c:v>Japan</c:v>
                </c:pt>
                <c:pt idx="36">
                  <c:v>Netherlands</c:v>
                </c:pt>
                <c:pt idx="37">
                  <c:v>Austria</c:v>
                </c:pt>
                <c:pt idx="38">
                  <c:v>Iceland</c:v>
                </c:pt>
                <c:pt idx="39">
                  <c:v>Australia</c:v>
                </c:pt>
                <c:pt idx="40">
                  <c:v>Spain</c:v>
                </c:pt>
                <c:pt idx="41">
                  <c:v>France¹</c:v>
                </c:pt>
                <c:pt idx="42">
                  <c:v>Luxembourg</c:v>
                </c:pt>
                <c:pt idx="43">
                  <c:v>Canada</c:v>
                </c:pt>
                <c:pt idx="44">
                  <c:v>Israel</c:v>
                </c:pt>
                <c:pt idx="45">
                  <c:v>Switzerland</c:v>
                </c:pt>
              </c:strCache>
            </c:strRef>
          </c:cat>
          <c:val>
            <c:numRef>
              <c:f>'g3-12'!$C$48:$C$93</c:f>
              <c:numCache>
                <c:formatCode>General</c:formatCode>
                <c:ptCount val="46"/>
                <c:pt idx="0">
                  <c:v>267.5</c:v>
                </c:pt>
                <c:pt idx="1">
                  <c:v>201.9</c:v>
                </c:pt>
                <c:pt idx="2">
                  <c:v>263.60000000000002</c:v>
                </c:pt>
                <c:pt idx="3">
                  <c:v>180.4</c:v>
                </c:pt>
                <c:pt idx="4">
                  <c:v>192.8</c:v>
                </c:pt>
                <c:pt idx="5">
                  <c:v>135.1</c:v>
                </c:pt>
                <c:pt idx="6">
                  <c:v>175.7</c:v>
                </c:pt>
                <c:pt idx="7">
                  <c:v>111.9</c:v>
                </c:pt>
                <c:pt idx="8">
                  <c:v>149.19999999999999</c:v>
                </c:pt>
                <c:pt idx="9">
                  <c:v>109.3</c:v>
                </c:pt>
                <c:pt idx="10">
                  <c:v>107.4</c:v>
                </c:pt>
                <c:pt idx="11">
                  <c:v>117.4</c:v>
                </c:pt>
                <c:pt idx="12">
                  <c:v>109.4</c:v>
                </c:pt>
                <c:pt idx="13">
                  <c:v>79.400000000000006</c:v>
                </c:pt>
                <c:pt idx="14">
                  <c:v>91.9</c:v>
                </c:pt>
                <c:pt idx="15">
                  <c:v>90</c:v>
                </c:pt>
                <c:pt idx="16">
                  <c:v>75.099999999999994</c:v>
                </c:pt>
                <c:pt idx="17">
                  <c:v>116.5</c:v>
                </c:pt>
                <c:pt idx="18">
                  <c:v>67.099999999999994</c:v>
                </c:pt>
                <c:pt idx="19">
                  <c:v>80.813157894736861</c:v>
                </c:pt>
                <c:pt idx="20">
                  <c:v>73.099999999999994</c:v>
                </c:pt>
                <c:pt idx="21">
                  <c:v>73.400000000000006</c:v>
                </c:pt>
                <c:pt idx="22">
                  <c:v>88</c:v>
                </c:pt>
                <c:pt idx="23">
                  <c:v>71</c:v>
                </c:pt>
                <c:pt idx="24">
                  <c:v>46.5</c:v>
                </c:pt>
                <c:pt idx="25">
                  <c:v>59.7</c:v>
                </c:pt>
                <c:pt idx="26">
                  <c:v>87</c:v>
                </c:pt>
                <c:pt idx="27">
                  <c:v>65.7</c:v>
                </c:pt>
                <c:pt idx="28">
                  <c:v>38.4</c:v>
                </c:pt>
                <c:pt idx="29">
                  <c:v>64.099999999999994</c:v>
                </c:pt>
                <c:pt idx="30">
                  <c:v>56.6</c:v>
                </c:pt>
                <c:pt idx="31">
                  <c:v>63.5</c:v>
                </c:pt>
                <c:pt idx="32">
                  <c:v>61.4</c:v>
                </c:pt>
                <c:pt idx="33">
                  <c:v>58.4</c:v>
                </c:pt>
                <c:pt idx="34">
                  <c:v>61.4</c:v>
                </c:pt>
                <c:pt idx="35">
                  <c:v>66.2</c:v>
                </c:pt>
                <c:pt idx="36">
                  <c:v>52.8</c:v>
                </c:pt>
                <c:pt idx="37">
                  <c:v>52.7</c:v>
                </c:pt>
                <c:pt idx="38">
                  <c:v>59.9</c:v>
                </c:pt>
                <c:pt idx="39">
                  <c:v>57.2</c:v>
                </c:pt>
                <c:pt idx="40">
                  <c:v>54.9</c:v>
                </c:pt>
                <c:pt idx="41">
                  <c:v>41.6</c:v>
                </c:pt>
                <c:pt idx="42">
                  <c:v>65.2</c:v>
                </c:pt>
                <c:pt idx="43">
                  <c:v>42.1</c:v>
                </c:pt>
                <c:pt idx="44">
                  <c:v>47.5</c:v>
                </c:pt>
                <c:pt idx="45">
                  <c:v>41.9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2-1F58-45E5-B27F-014A2BE5D0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78593727"/>
        <c:axId val="1"/>
      </c:barChart>
      <c:catAx>
        <c:axId val="9785937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  <c:max val="300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78593727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legend>
      <c:legendPos val="t"/>
      <c:layout>
        <c:manualLayout>
          <c:xMode val="edge"/>
          <c:yMode val="edge"/>
          <c:x val="0.2701904080171797"/>
          <c:y val="8.0595665723053496E-3"/>
          <c:w val="0.67022018611309941"/>
          <c:h val="3.0223374646145062E-2"/>
        </c:manualLayout>
      </c:layout>
      <c:overlay val="1"/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rgbClr val="000000"/>
              </a:solidFill>
              <a:latin typeface="Arial Narrow"/>
              <a:ea typeface="Arial Narrow"/>
              <a:cs typeface="Arial Narrow"/>
            </a:defRPr>
          </a:pPr>
          <a:endParaRPr lang="is-IS"/>
        </a:p>
      </c:txPr>
    </c:legend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650579600677746E-2"/>
          <c:y val="9.4461666275760942E-2"/>
          <c:w val="0.93504110227811166"/>
          <c:h val="0.6862624654189709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963C2D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>
                  <a:noFill/>
                </a14:hiddenLine>
              </a:ext>
            </a:extLst>
          </c:spPr>
          <c:invertIfNegative val="0"/>
          <c:dPt>
            <c:idx val="22"/>
            <c:invertIfNegative val="0"/>
            <c:bubble3D val="0"/>
            <c:spPr>
              <a:solidFill>
                <a:srgbClr val="DE192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>
                    <a:noFill/>
                  </a14:hiddenLine>
                </a:ext>
              </a:extLst>
            </c:spPr>
            <c:extLst>
              <c:ext xmlns:c16="http://schemas.microsoft.com/office/drawing/2014/chart" uri="{C3380CC4-5D6E-409C-BE32-E72D297353CC}">
                <c16:uniqueId val="{00000001-6090-4C0B-A0B0-6788C8F771E4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90-4C0B-A0B0-6788C8F771E4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90-4C0B-A0B0-6788C8F771E4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90-4C0B-A0B0-6788C8F771E4}"/>
              </c:ext>
            </c:extLst>
          </c:dPt>
          <c:dPt>
            <c:idx val="27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90-4C0B-A0B0-6788C8F771E4}"/>
              </c:ext>
            </c:extLst>
          </c:dPt>
          <c:dPt>
            <c:idx val="2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6090-4C0B-A0B0-6788C8F771E4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7-6090-4C0B-A0B0-6788C8F771E4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8-6090-4C0B-A0B0-6788C8F771E4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9-6090-4C0B-A0B0-6788C8F771E4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A-6090-4C0B-A0B0-6788C8F771E4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B-6090-4C0B-A0B0-6788C8F771E4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C-6090-4C0B-A0B0-6788C8F771E4}"/>
                </c:ext>
              </c:extLst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D-6090-4C0B-A0B0-6788C8F771E4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E-6090-4C0B-A0B0-6788C8F771E4}"/>
                </c:ext>
              </c:extLst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F-6090-4C0B-A0B0-6788C8F771E4}"/>
                </c:ext>
              </c:extLst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0-6090-4C0B-A0B0-6788C8F771E4}"/>
                </c:ext>
              </c:extLst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1-6090-4C0B-A0B0-6788C8F771E4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2-6090-4C0B-A0B0-6788C8F771E4}"/>
                </c:ext>
              </c:extLst>
            </c:dLbl>
            <c:dLbl>
              <c:idx val="1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3-6090-4C0B-A0B0-6788C8F771E4}"/>
                </c:ext>
              </c:extLst>
            </c:dLbl>
            <c:dLbl>
              <c:idx val="1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4-6090-4C0B-A0B0-6788C8F771E4}"/>
                </c:ext>
              </c:extLst>
            </c:dLbl>
            <c:dLbl>
              <c:idx val="1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5-6090-4C0B-A0B0-6788C8F771E4}"/>
                </c:ext>
              </c:extLst>
            </c:dLbl>
            <c:dLbl>
              <c:idx val="1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6-6090-4C0B-A0B0-6788C8F771E4}"/>
                </c:ext>
              </c:extLst>
            </c:dLbl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6090-4C0B-A0B0-6788C8F771E4}"/>
                </c:ext>
              </c:extLst>
            </c:dLbl>
            <c:dLbl>
              <c:idx val="1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8-6090-4C0B-A0B0-6788C8F771E4}"/>
                </c:ext>
              </c:extLst>
            </c:dLbl>
            <c:dLbl>
              <c:idx val="1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9-6090-4C0B-A0B0-6788C8F771E4}"/>
                </c:ext>
              </c:extLst>
            </c:dLbl>
            <c:dLbl>
              <c:idx val="1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A-6090-4C0B-A0B0-6788C8F771E4}"/>
                </c:ext>
              </c:extLst>
            </c:dLbl>
            <c:dLbl>
              <c:idx val="2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B-6090-4C0B-A0B0-6788C8F771E4}"/>
                </c:ext>
              </c:extLst>
            </c:dLbl>
            <c:dLbl>
              <c:idx val="2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C-6090-4C0B-A0B0-6788C8F771E4}"/>
                </c:ext>
              </c:extLst>
            </c:dLbl>
            <c:dLbl>
              <c:idx val="2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6090-4C0B-A0B0-6788C8F771E4}"/>
                </c:ext>
              </c:extLst>
            </c:dLbl>
            <c:dLbl>
              <c:idx val="2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2-6090-4C0B-A0B0-6788C8F771E4}"/>
                </c:ext>
              </c:extLst>
            </c:dLbl>
            <c:dLbl>
              <c:idx val="2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3-6090-4C0B-A0B0-6788C8F771E4}"/>
                </c:ext>
              </c:extLst>
            </c:dLbl>
            <c:dLbl>
              <c:idx val="2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4-6090-4C0B-A0B0-6788C8F771E4}"/>
                </c:ext>
              </c:extLst>
            </c:dLbl>
            <c:dLbl>
              <c:idx val="2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D-6090-4C0B-A0B0-6788C8F771E4}"/>
                </c:ext>
              </c:extLst>
            </c:dLbl>
            <c:dLbl>
              <c:idx val="2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5-6090-4C0B-A0B0-6788C8F771E4}"/>
                </c:ext>
              </c:extLst>
            </c:dLbl>
            <c:dLbl>
              <c:idx val="2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6-6090-4C0B-A0B0-6788C8F771E4}"/>
                </c:ext>
              </c:extLst>
            </c:dLbl>
            <c:dLbl>
              <c:idx val="2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E-6090-4C0B-A0B0-6788C8F771E4}"/>
                </c:ext>
              </c:extLst>
            </c:dLbl>
            <c:dLbl>
              <c:idx val="3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F-6090-4C0B-A0B0-6788C8F771E4}"/>
                </c:ext>
              </c:extLst>
            </c:dLbl>
            <c:dLbl>
              <c:idx val="3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0-6090-4C0B-A0B0-6788C8F771E4}"/>
                </c:ext>
              </c:extLst>
            </c:dLbl>
            <c:dLbl>
              <c:idx val="3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1-6090-4C0B-A0B0-6788C8F771E4}"/>
                </c:ext>
              </c:extLst>
            </c:dLbl>
            <c:dLbl>
              <c:idx val="3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2-6090-4C0B-A0B0-6788C8F771E4}"/>
                </c:ext>
              </c:extLst>
            </c:dLbl>
            <c:dLbl>
              <c:idx val="3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3-6090-4C0B-A0B0-6788C8F771E4}"/>
                </c:ext>
              </c:extLst>
            </c:dLbl>
            <c:dLbl>
              <c:idx val="3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4-6090-4C0B-A0B0-6788C8F771E4}"/>
                </c:ext>
              </c:extLst>
            </c:dLbl>
            <c:dLbl>
              <c:idx val="3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5-6090-4C0B-A0B0-6788C8F771E4}"/>
                </c:ext>
              </c:extLst>
            </c:dLbl>
            <c:dLbl>
              <c:idx val="3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6-6090-4C0B-A0B0-6788C8F771E4}"/>
                </c:ext>
              </c:extLst>
            </c:dLbl>
            <c:dLbl>
              <c:idx val="38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7-6090-4C0B-A0B0-6788C8F771E4}"/>
                </c:ext>
              </c:extLst>
            </c:dLbl>
            <c:dLbl>
              <c:idx val="39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8-6090-4C0B-A0B0-6788C8F771E4}"/>
                </c:ext>
              </c:extLst>
            </c:dLbl>
            <c:dLbl>
              <c:idx val="40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9-6090-4C0B-A0B0-6788C8F771E4}"/>
                </c:ext>
              </c:extLst>
            </c:dLbl>
            <c:dLbl>
              <c:idx val="41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A-6090-4C0B-A0B0-6788C8F771E4}"/>
                </c:ext>
              </c:extLst>
            </c:dLbl>
            <c:dLbl>
              <c:idx val="42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B-6090-4C0B-A0B0-6788C8F771E4}"/>
                </c:ext>
              </c:extLst>
            </c:dLbl>
            <c:dLbl>
              <c:idx val="43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C-6090-4C0B-A0B0-6788C8F771E4}"/>
                </c:ext>
              </c:extLst>
            </c:dLbl>
            <c:dLbl>
              <c:idx val="44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D-6090-4C0B-A0B0-6788C8F771E4}"/>
                </c:ext>
              </c:extLst>
            </c:dLbl>
            <c:dLbl>
              <c:idx val="45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E-6090-4C0B-A0B0-6788C8F771E4}"/>
                </c:ext>
              </c:extLst>
            </c:dLbl>
            <c:dLbl>
              <c:idx val="46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2F-6090-4C0B-A0B0-6788C8F771E4}"/>
                </c:ext>
              </c:extLst>
            </c:dLbl>
            <c:dLbl>
              <c:idx val="47"/>
              <c:spPr>
                <a:noFill/>
                <a:ln>
                  <a:noFill/>
                </a:ln>
                <a:effectLst/>
              </c:spPr>
              <c:txPr>
                <a:bodyPr rot="-5400000" spcFirstLastPara="1" vertOverflow="ellipsis" wrap="square" lIns="38100" tIns="19050" rIns="38100" bIns="19050" anchor="ctr" anchorCtr="1">
                  <a:spAutoFit/>
                </a:bodyPr>
                <a:lstStyle/>
                <a:p>
                  <a:pPr>
                    <a:defRPr sz="750" b="0" i="0" u="none" strike="noStrike" kern="1200" baseline="0">
                      <a:solidFill>
                        <a:srgbClr val="000000"/>
                      </a:solidFill>
                      <a:latin typeface="Arial Narrow" panose="020B0606020202030204" pitchFamily="34" charset="0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30-6090-4C0B-A0B0-6788C8F771E4}"/>
                </c:ext>
              </c:extLst>
            </c:dLbl>
            <c:dLbl>
              <c:idx val="48"/>
              <c:layout>
                <c:manualLayout>
                  <c:x val="0"/>
                  <c:y val="2.2429983129826862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1-6090-4C0B-A0B0-6788C8F771E4}"/>
                </c:ext>
              </c:extLst>
            </c:dLbl>
            <c:dLbl>
              <c:idx val="49"/>
              <c:layout>
                <c:manualLayout>
                  <c:x val="-1.6020805290702336E-16"/>
                  <c:y val="2.248933173393456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2-6090-4C0B-A0B0-6788C8F771E4}"/>
                </c:ext>
              </c:extLst>
            </c:dLbl>
            <c:dLbl>
              <c:idx val="50"/>
              <c:layout>
                <c:manualLayout>
                  <c:x val="0"/>
                  <c:y val="2.2232403545221491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33-6090-4C0B-A0B0-6788C8F771E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sz="75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'g3-9'!$A$28:$A$75</c:f>
              <c:strCache>
                <c:ptCount val="48"/>
                <c:pt idx="0">
                  <c:v>Norway</c:v>
                </c:pt>
                <c:pt idx="1">
                  <c:v>India</c:v>
                </c:pt>
                <c:pt idx="2">
                  <c:v>New Zealand</c:v>
                </c:pt>
                <c:pt idx="3">
                  <c:v>Japan</c:v>
                </c:pt>
                <c:pt idx="4">
                  <c:v>Iceland</c:v>
                </c:pt>
                <c:pt idx="5">
                  <c:v>Indonesia</c:v>
                </c:pt>
                <c:pt idx="6">
                  <c:v>Korea</c:v>
                </c:pt>
                <c:pt idx="7">
                  <c:v>Australia</c:v>
                </c:pt>
                <c:pt idx="8">
                  <c:v>Türkiye</c:v>
                </c:pt>
                <c:pt idx="9">
                  <c:v>Canada</c:v>
                </c:pt>
                <c:pt idx="10">
                  <c:v>Netherlands</c:v>
                </c:pt>
                <c:pt idx="11">
                  <c:v>Denmark</c:v>
                </c:pt>
                <c:pt idx="12">
                  <c:v>Israel</c:v>
                </c:pt>
                <c:pt idx="13">
                  <c:v>Finland</c:v>
                </c:pt>
                <c:pt idx="14">
                  <c:v>Luxembourg</c:v>
                </c:pt>
                <c:pt idx="15">
                  <c:v>Switzerland</c:v>
                </c:pt>
                <c:pt idx="16">
                  <c:v>Ireland</c:v>
                </c:pt>
                <c:pt idx="17">
                  <c:v>South Africa</c:v>
                </c:pt>
                <c:pt idx="18">
                  <c:v>Costa Rica</c:v>
                </c:pt>
                <c:pt idx="19">
                  <c:v>Germany</c:v>
                </c:pt>
                <c:pt idx="20">
                  <c:v>Estonia</c:v>
                </c:pt>
                <c:pt idx="21">
                  <c:v>Sweden</c:v>
                </c:pt>
                <c:pt idx="22">
                  <c:v>OECD38</c:v>
                </c:pt>
                <c:pt idx="23">
                  <c:v>Austria</c:v>
                </c:pt>
                <c:pt idx="24">
                  <c:v>Spain</c:v>
                </c:pt>
                <c:pt idx="25">
                  <c:v>Portugal</c:v>
                </c:pt>
                <c:pt idx="26">
                  <c:v>France</c:v>
                </c:pt>
                <c:pt idx="27">
                  <c:v>Mexico</c:v>
                </c:pt>
                <c:pt idx="28">
                  <c:v>Colombia</c:v>
                </c:pt>
                <c:pt idx="29">
                  <c:v>Argentina</c:v>
                </c:pt>
                <c:pt idx="30">
                  <c:v>Poland</c:v>
                </c:pt>
                <c:pt idx="31">
                  <c:v>United Kingdom</c:v>
                </c:pt>
                <c:pt idx="32">
                  <c:v>Brazil</c:v>
                </c:pt>
                <c:pt idx="33">
                  <c:v>Belgium</c:v>
                </c:pt>
                <c:pt idx="34">
                  <c:v>Chile</c:v>
                </c:pt>
                <c:pt idx="35">
                  <c:v>United States</c:v>
                </c:pt>
                <c:pt idx="36">
                  <c:v>Italy</c:v>
                </c:pt>
                <c:pt idx="37">
                  <c:v>Lithuania</c:v>
                </c:pt>
                <c:pt idx="38">
                  <c:v>Greece</c:v>
                </c:pt>
                <c:pt idx="39">
                  <c:v>Romania</c:v>
                </c:pt>
                <c:pt idx="40">
                  <c:v>Slovak Republic</c:v>
                </c:pt>
                <c:pt idx="41">
                  <c:v>Latvia</c:v>
                </c:pt>
                <c:pt idx="42">
                  <c:v>Czech Republic</c:v>
                </c:pt>
                <c:pt idx="43">
                  <c:v>Slovenia</c:v>
                </c:pt>
                <c:pt idx="44">
                  <c:v>Croatia</c:v>
                </c:pt>
                <c:pt idx="45">
                  <c:v>Hungary</c:v>
                </c:pt>
                <c:pt idx="46">
                  <c:v>Bulgaria</c:v>
                </c:pt>
                <c:pt idx="47">
                  <c:v>Peru</c:v>
                </c:pt>
              </c:strCache>
            </c:strRef>
          </c:cat>
          <c:val>
            <c:numRef>
              <c:f>'g3-9'!$B$28:$B$75</c:f>
              <c:numCache>
                <c:formatCode>0</c:formatCode>
                <c:ptCount val="48"/>
                <c:pt idx="0">
                  <c:v>37.590081548822411</c:v>
                </c:pt>
                <c:pt idx="1">
                  <c:v>37.703582897236714</c:v>
                </c:pt>
                <c:pt idx="2">
                  <c:v>45.441010268089293</c:v>
                </c:pt>
                <c:pt idx="3">
                  <c:v>46.153464478437826</c:v>
                </c:pt>
                <c:pt idx="4">
                  <c:v>50.224796468062699</c:v>
                </c:pt>
                <c:pt idx="5">
                  <c:v>58.670366330085997</c:v>
                </c:pt>
                <c:pt idx="6">
                  <c:v>62.264930449057822</c:v>
                </c:pt>
                <c:pt idx="7">
                  <c:v>68.73168021605882</c:v>
                </c:pt>
                <c:pt idx="8">
                  <c:v>119.63257715429216</c:v>
                </c:pt>
                <c:pt idx="9">
                  <c:v>127.82593280274685</c:v>
                </c:pt>
                <c:pt idx="10">
                  <c:v>131.33584686123694</c:v>
                </c:pt>
                <c:pt idx="11">
                  <c:v>132.79263125592465</c:v>
                </c:pt>
                <c:pt idx="12">
                  <c:v>135.58337085181122</c:v>
                </c:pt>
                <c:pt idx="13">
                  <c:v>149.67507178478581</c:v>
                </c:pt>
                <c:pt idx="14">
                  <c:v>150.31572559011826</c:v>
                </c:pt>
                <c:pt idx="15">
                  <c:v>159.74399540511655</c:v>
                </c:pt>
                <c:pt idx="16">
                  <c:v>161.43503513267552</c:v>
                </c:pt>
                <c:pt idx="17">
                  <c:v>172.69591801153197</c:v>
                </c:pt>
                <c:pt idx="18">
                  <c:v>176.27232823246291</c:v>
                </c:pt>
                <c:pt idx="19">
                  <c:v>199.7744727730535</c:v>
                </c:pt>
                <c:pt idx="20">
                  <c:v>206.66801635582422</c:v>
                </c:pt>
                <c:pt idx="21">
                  <c:v>214.10903137708576</c:v>
                </c:pt>
                <c:pt idx="22">
                  <c:v>224.99921146671363</c:v>
                </c:pt>
                <c:pt idx="23">
                  <c:v>243.53060193797813</c:v>
                </c:pt>
                <c:pt idx="24">
                  <c:v>250.89216644536017</c:v>
                </c:pt>
                <c:pt idx="25">
                  <c:v>250.94986901491657</c:v>
                </c:pt>
                <c:pt idx="26">
                  <c:v>257.42489196429574</c:v>
                </c:pt>
                <c:pt idx="27">
                  <c:v>261.65316200515878</c:v>
                </c:pt>
                <c:pt idx="28">
                  <c:v>275.98697288844704</c:v>
                </c:pt>
                <c:pt idx="29">
                  <c:v>287.39676275565535</c:v>
                </c:pt>
                <c:pt idx="30">
                  <c:v>310.45173903629438</c:v>
                </c:pt>
                <c:pt idx="31">
                  <c:v>313.37357681579817</c:v>
                </c:pt>
                <c:pt idx="32">
                  <c:v>323.68134439620115</c:v>
                </c:pt>
                <c:pt idx="33">
                  <c:v>324.06029254218231</c:v>
                </c:pt>
                <c:pt idx="34">
                  <c:v>324.07224176224264</c:v>
                </c:pt>
                <c:pt idx="35">
                  <c:v>324.9073352517168</c:v>
                </c:pt>
                <c:pt idx="36">
                  <c:v>324.9407989872845</c:v>
                </c:pt>
                <c:pt idx="37">
                  <c:v>335.85123071587191</c:v>
                </c:pt>
                <c:pt idx="38">
                  <c:v>336.32142103219945</c:v>
                </c:pt>
                <c:pt idx="39">
                  <c:v>348.57226818759386</c:v>
                </c:pt>
                <c:pt idx="40">
                  <c:v>356.99980652108383</c:v>
                </c:pt>
                <c:pt idx="41">
                  <c:v>376.64381438045081</c:v>
                </c:pt>
                <c:pt idx="42">
                  <c:v>400.32345930007568</c:v>
                </c:pt>
                <c:pt idx="43">
                  <c:v>418.55998097583313</c:v>
                </c:pt>
                <c:pt idx="44">
                  <c:v>433.06436447749098</c:v>
                </c:pt>
                <c:pt idx="45">
                  <c:v>487.45667515226393</c:v>
                </c:pt>
                <c:pt idx="46">
                  <c:v>553.39432540634857</c:v>
                </c:pt>
                <c:pt idx="47">
                  <c:v>647.1153755034984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34-6090-4C0B-A0B0-6788C8F771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985924655"/>
        <c:axId val="1"/>
      </c:barChart>
      <c:catAx>
        <c:axId val="98592465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in"/>
        <c:minorTickMark val="none"/>
        <c:tickLblPos val="low"/>
        <c:spPr>
          <a:noFill/>
          <a:ln w="9525" cap="flat" cmpd="sng" algn="ctr">
            <a:solidFill>
              <a:srgbClr val="000000"/>
            </a:solidFill>
            <a:prstDash val="solid"/>
            <a:rou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2700000" spcFirstLastPara="1" vertOverflow="ellipsis" wrap="square" anchor="ctr" anchorCtr="1"/>
          <a:lstStyle/>
          <a:p>
            <a:pPr>
              <a:defRPr sz="75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1"/>
        <c:crosses val="autoZero"/>
        <c:auto val="1"/>
        <c:lblAlgn val="ctr"/>
        <c:lblOffset val="0"/>
        <c:tickLblSkip val="1"/>
        <c:noMultiLvlLbl val="0"/>
      </c:catAx>
      <c:valAx>
        <c:axId val="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rgbClr val="FFFFFF"/>
              </a:solidFill>
              <a:prstDash val="solid"/>
              <a:round/>
            </a:ln>
            <a:effectLst/>
          </c:spPr>
        </c:majorGridlines>
        <c:numFmt formatCode="General" sourceLinked="0"/>
        <c:majorTickMark val="out"/>
        <c:minorTickMark val="none"/>
        <c:tickLblPos val="nextTo"/>
        <c:spPr>
          <a:noFill/>
          <a:ln w="9525">
            <a:solidFill>
              <a:srgbClr val="000000"/>
            </a:solidFill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c:spPr>
        <c:txPr>
          <a:bodyPr rot="-60000000" spcFirstLastPara="1" vertOverflow="ellipsis" vert="horz" wrap="square" anchor="ctr" anchorCtr="1"/>
          <a:lstStyle/>
          <a:p>
            <a:pPr>
              <a:defRPr sz="750" b="0" i="0" u="none" strike="noStrike" kern="1200" baseline="0">
                <a:solidFill>
                  <a:srgbClr val="000000"/>
                </a:solidFill>
                <a:latin typeface="Arial Narrow"/>
                <a:ea typeface="Arial Narrow"/>
                <a:cs typeface="Arial Narrow"/>
              </a:defRPr>
            </a:pPr>
            <a:endParaRPr lang="is-IS"/>
          </a:p>
        </c:txPr>
        <c:crossAx val="985924655"/>
        <c:crosses val="autoZero"/>
        <c:crossBetween val="between"/>
      </c:valAx>
      <c:spPr>
        <a:solidFill>
          <a:srgbClr val="EAEAEA"/>
        </a:solidFill>
        <a:ln>
          <a:noFill/>
        </a:ln>
        <a:effectLst/>
        <a:extLst>
          <a:ext uri="{91240B29-F687-4F45-9708-019B960494DF}">
            <a14:hiddenLine xmlns:a14="http://schemas.microsoft.com/office/drawing/2010/main">
              <a:noFill/>
            </a14:hiddenLine>
          </a:ext>
        </a:extLst>
      </c:spPr>
    </c:plotArea>
    <c:plotVisOnly val="1"/>
    <c:dispBlanksAs val="gap"/>
    <c:showDLblsOverMax val="1"/>
  </c:chart>
  <c:spPr>
    <a:noFill/>
    <a:ln w="9525" cap="flat" cmpd="sng" algn="ctr">
      <a:noFill/>
      <a:round/>
    </a:ln>
    <a:effectLst/>
    <a:extLst>
      <a:ext uri="{909E8E84-426E-40DD-AFC4-6F175D3DCCD1}">
        <a14:hiddenFill xmlns:a14="http://schemas.microsoft.com/office/drawing/2010/main">
          <a:solidFill>
            <a:sysClr val="window" lastClr="FFFFFF"/>
          </a:solidFill>
        </a14:hiddenFill>
      </a:ext>
      <a:ext uri="{91240B29-F687-4F45-9708-019B960494DF}">
        <a14:hiddenLine xmlns:a14="http://schemas.microsoft.com/office/drawing/2010/main" w="9525" cap="flat" cmpd="sng" algn="ctr">
          <a:solidFill>
            <a:sysClr val="windowText" lastClr="000000">
              <a:lumMod val="15000"/>
              <a:lumOff val="85000"/>
            </a:sysClr>
          </a:solidFill>
          <a:round/>
        </a14:hiddenLine>
      </a:ext>
    </a:extLst>
  </c:spPr>
  <c:txPr>
    <a:bodyPr/>
    <a:lstStyle/>
    <a:p>
      <a:pPr>
        <a:defRPr/>
      </a:pPr>
      <a:endParaRPr lang="is-IS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A-43D5-AE91-CCE701B23F6C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3EA-43D5-AE91-CCE701B23F6C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342525041910663E-2"/>
                      <c:h val="4.380369637081963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3EA-43D5-AE91-CCE701B23F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4.8</c:v>
                </c:pt>
                <c:pt idx="1">
                  <c:v>4.5999999999999996</c:v>
                </c:pt>
                <c:pt idx="2">
                  <c:v>4.8</c:v>
                </c:pt>
                <c:pt idx="3">
                  <c:v>4.8</c:v>
                </c:pt>
                <c:pt idx="4">
                  <c:v>4.9000000000000004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EA-43D5-AE91-CCE701B23F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6-03EA-43D5-AE91-CCE701B23F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7-03EA-43D5-AE91-CCE701B23F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683964295"/>
        <c:axId val="683964655"/>
      </c:barChart>
      <c:catAx>
        <c:axId val="683964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683964655"/>
        <c:crosses val="autoZero"/>
        <c:auto val="1"/>
        <c:lblAlgn val="ctr"/>
        <c:lblOffset val="100"/>
        <c:noMultiLvlLbl val="0"/>
      </c:catAx>
      <c:valAx>
        <c:axId val="683964655"/>
        <c:scaling>
          <c:orientation val="minMax"/>
          <c:max val="5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683964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A-43D5-AE91-CCE701B23F6C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3EA-43D5-AE91-CCE701B23F6C}"/>
              </c:ext>
            </c:extLst>
          </c:dPt>
          <c:dLbls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is-I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010448641444418E-2"/>
                      <c:h val="4.715004445109615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03EA-43D5-AE91-CCE701B23F6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658</c:v>
                </c:pt>
                <c:pt idx="1">
                  <c:v>654</c:v>
                </c:pt>
                <c:pt idx="2">
                  <c:v>651</c:v>
                </c:pt>
                <c:pt idx="3">
                  <c:v>621</c:v>
                </c:pt>
                <c:pt idx="4">
                  <c:v>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3EA-43D5-AE91-CCE701B23F6C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6-03EA-43D5-AE91-CCE701B23F6C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7-03EA-43D5-AE91-CCE701B23F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0"/>
        <c:overlap val="100"/>
        <c:axId val="683964295"/>
        <c:axId val="683964655"/>
      </c:barChart>
      <c:catAx>
        <c:axId val="6839642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683964655"/>
        <c:crosses val="autoZero"/>
        <c:auto val="1"/>
        <c:lblAlgn val="ctr"/>
        <c:lblOffset val="100"/>
        <c:noMultiLvlLbl val="0"/>
      </c:catAx>
      <c:valAx>
        <c:axId val="683964655"/>
        <c:scaling>
          <c:orientation val="minMax"/>
          <c:max val="7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6839642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Skurðaðgerðir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18992</c:v>
                </c:pt>
                <c:pt idx="1">
                  <c:v>20425</c:v>
                </c:pt>
                <c:pt idx="2">
                  <c:v>19526</c:v>
                </c:pt>
                <c:pt idx="3">
                  <c:v>21070</c:v>
                </c:pt>
                <c:pt idx="4">
                  <c:v>21412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F9-4E2F-A9C3-49A8C28E72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27"/>
        <c:axId val="879019448"/>
        <c:axId val="879020168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þar af dagdeildaraðgerðir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12574</c:v>
                </c:pt>
                <c:pt idx="1">
                  <c:v>12985</c:v>
                </c:pt>
                <c:pt idx="2">
                  <c:v>12315</c:v>
                </c:pt>
                <c:pt idx="3">
                  <c:v>13572</c:v>
                </c:pt>
                <c:pt idx="4">
                  <c:v>14151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2F9-4E2F-A9C3-49A8C28E72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879019448"/>
        <c:axId val="879020168"/>
      </c:lineChart>
      <c:catAx>
        <c:axId val="87901944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79020168"/>
        <c:crosses val="autoZero"/>
        <c:auto val="1"/>
        <c:lblAlgn val="ctr"/>
        <c:lblOffset val="100"/>
        <c:noMultiLvlLbl val="0"/>
      </c:catAx>
      <c:valAx>
        <c:axId val="879020168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7901944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s-IS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1A5-4613-87D3-A693F5F90C77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71A5-4613-87D3-A693F5F90C77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80666</c:v>
                </c:pt>
                <c:pt idx="1">
                  <c:v>92811</c:v>
                </c:pt>
                <c:pt idx="2">
                  <c:v>91437</c:v>
                </c:pt>
                <c:pt idx="3">
                  <c:v>94240</c:v>
                </c:pt>
                <c:pt idx="4">
                  <c:v>94615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1A5-4613-87D3-A693F5F90C7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ax val="100000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3EC-43C8-B0FF-A2F0734A5D5C}"/>
              </c:ext>
            </c:extLst>
          </c:dPt>
          <c:dPt>
            <c:idx val="3"/>
            <c:invertIfNegative val="0"/>
            <c:bubble3D val="0"/>
            <c:spPr>
              <a:solidFill>
                <a:srgbClr val="08808E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03EC-43C8-B0FF-A2F0734A5D5C}"/>
              </c:ext>
            </c:extLst>
          </c:dPt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is-I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Sheet1!$B$2:$B$6</c:f>
              <c:numCache>
                <c:formatCode>General</c:formatCode>
                <c:ptCount val="5"/>
                <c:pt idx="0">
                  <c:v>3284</c:v>
                </c:pt>
                <c:pt idx="1">
                  <c:v>3465</c:v>
                </c:pt>
                <c:pt idx="2">
                  <c:v>3109</c:v>
                </c:pt>
                <c:pt idx="3">
                  <c:v>3166</c:v>
                </c:pt>
                <c:pt idx="4">
                  <c:v>3057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3EC-43C8-B0FF-A2F0734A5D5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0"/>
        <c:overlap val="-7"/>
        <c:axId val="913789672"/>
        <c:axId val="859342576"/>
      </c:barChart>
      <c:catAx>
        <c:axId val="9137896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s-IS"/>
          </a:p>
        </c:txPr>
        <c:crossAx val="859342576"/>
        <c:crosses val="autoZero"/>
        <c:auto val="1"/>
        <c:lblAlgn val="ctr"/>
        <c:lblOffset val="100"/>
        <c:noMultiLvlLbl val="0"/>
      </c:catAx>
      <c:valAx>
        <c:axId val="859342576"/>
        <c:scaling>
          <c:orientation val="minMax"/>
          <c:min val="0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crossAx val="9137896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is-I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6D058E0-09D4-43D4-969A-6216514A0E22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CBD654-4A6C-4B57-93F3-0EA1A098AC76}">
      <dgm:prSet custT="1"/>
      <dgm:spPr>
        <a:solidFill>
          <a:srgbClr val="08808E"/>
        </a:solidFill>
      </dgm:spPr>
      <dgm:t>
        <a:bodyPr/>
        <a:lstStyle/>
        <a:p>
          <a:r>
            <a:rPr lang="is-IS" sz="2100" b="1">
              <a:latin typeface="+mj-lt"/>
            </a:rPr>
            <a:t>132.000</a:t>
          </a:r>
        </a:p>
        <a:p>
          <a:r>
            <a:rPr lang="is-IS" sz="2100">
              <a:latin typeface="+mj-lt"/>
            </a:rPr>
            <a:t>einstaklingar  </a:t>
          </a:r>
          <a:r>
            <a:rPr lang="is-IS" sz="1100" dirty="0">
              <a:latin typeface="+mj-lt"/>
            </a:rPr>
            <a:t>(sumir oftar en einu sinni)</a:t>
          </a:r>
          <a:endParaRPr lang="en-US" sz="1100" dirty="0">
            <a:latin typeface="+mj-lt"/>
          </a:endParaRPr>
        </a:p>
      </dgm:t>
    </dgm:pt>
    <dgm:pt modelId="{C2F0EF9B-B044-45C3-AE69-732B51FD8D2D}" type="parTrans" cxnId="{73A5BE25-7A39-46E2-8F92-6AAF6486DF8C}">
      <dgm:prSet/>
      <dgm:spPr/>
      <dgm:t>
        <a:bodyPr/>
        <a:lstStyle/>
        <a:p>
          <a:endParaRPr lang="en-US"/>
        </a:p>
      </dgm:t>
    </dgm:pt>
    <dgm:pt modelId="{006F61EF-5388-4E55-A48D-ECA7D6A20B65}" type="sibTrans" cxnId="{73A5BE25-7A39-46E2-8F92-6AAF6486DF8C}">
      <dgm:prSet/>
      <dgm:spPr/>
      <dgm:t>
        <a:bodyPr/>
        <a:lstStyle/>
        <a:p>
          <a:endParaRPr lang="en-US"/>
        </a:p>
      </dgm:t>
    </dgm:pt>
    <dgm:pt modelId="{8381A6B2-1721-4F51-96BD-C4700719D679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94.000</a:t>
          </a:r>
          <a:r>
            <a:rPr lang="is-IS">
              <a:latin typeface="+mj-lt"/>
            </a:rPr>
            <a:t> </a:t>
          </a:r>
        </a:p>
        <a:p>
          <a:r>
            <a:rPr lang="is-IS">
              <a:latin typeface="+mj-lt"/>
            </a:rPr>
            <a:t>komur </a:t>
          </a:r>
          <a:r>
            <a:rPr lang="is-IS" dirty="0">
              <a:latin typeface="+mj-lt"/>
            </a:rPr>
            <a:t>í slysa- og bráðaþjónustu</a:t>
          </a:r>
          <a:endParaRPr lang="en-US" dirty="0">
            <a:latin typeface="+mj-lt"/>
          </a:endParaRPr>
        </a:p>
      </dgm:t>
    </dgm:pt>
    <dgm:pt modelId="{DF4EFFCC-6CAA-434C-913C-464E26BD2758}" type="parTrans" cxnId="{54796ABE-8C76-47B6-B69B-B84C15093837}">
      <dgm:prSet/>
      <dgm:spPr/>
      <dgm:t>
        <a:bodyPr/>
        <a:lstStyle/>
        <a:p>
          <a:endParaRPr lang="en-US"/>
        </a:p>
      </dgm:t>
    </dgm:pt>
    <dgm:pt modelId="{DB923B91-9A9A-497A-9E33-4E143895CCF5}" type="sibTrans" cxnId="{54796ABE-8C76-47B6-B69B-B84C15093837}">
      <dgm:prSet/>
      <dgm:spPr/>
      <dgm:t>
        <a:bodyPr/>
        <a:lstStyle/>
        <a:p>
          <a:endParaRPr lang="en-US"/>
        </a:p>
      </dgm:t>
    </dgm:pt>
    <dgm:pt modelId="{5D160FA2-8AAC-48EC-930A-2CB8AFE571CB}">
      <dgm:prSet custT="1"/>
      <dgm:spPr>
        <a:solidFill>
          <a:srgbClr val="08808E"/>
        </a:solidFill>
      </dgm:spPr>
      <dgm:t>
        <a:bodyPr/>
        <a:lstStyle/>
        <a:p>
          <a:r>
            <a:rPr lang="is-IS" sz="1900" b="1" kern="1200">
              <a:solidFill>
                <a:prstClr val="white"/>
              </a:solidFill>
              <a:latin typeface="Arial"/>
              <a:ea typeface="+mn-ea"/>
              <a:cs typeface="+mn-cs"/>
            </a:rPr>
            <a:t>522.000</a:t>
          </a:r>
          <a:r>
            <a:rPr lang="is-IS" sz="1900" kern="1200">
              <a:solidFill>
                <a:prstClr val="white"/>
              </a:solidFill>
              <a:latin typeface="Arial"/>
              <a:ea typeface="+mn-ea"/>
              <a:cs typeface="+mn-cs"/>
            </a:rPr>
            <a:t> </a:t>
          </a:r>
        </a:p>
        <a:p>
          <a:r>
            <a:rPr lang="is-IS" sz="1900" kern="1200">
              <a:solidFill>
                <a:prstClr val="white"/>
              </a:solidFill>
              <a:latin typeface="Arial"/>
              <a:ea typeface="+mn-ea"/>
              <a:cs typeface="+mn-cs"/>
            </a:rPr>
            <a:t>komur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, símtöl og </a:t>
          </a:r>
          <a:r>
            <a:rPr lang="is-IS" sz="1900" kern="1200" dirty="0" err="1">
              <a:solidFill>
                <a:prstClr val="white"/>
              </a:solidFill>
              <a:latin typeface="Arial"/>
              <a:ea typeface="+mn-ea"/>
              <a:cs typeface="+mn-cs"/>
            </a:rPr>
            <a:t>fjarþjónusta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 á dag- og göngudeildum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gm:t>
    </dgm:pt>
    <dgm:pt modelId="{C8695739-21FB-4F34-8BC6-DC7643C305C8}" type="parTrans" cxnId="{39933669-D1A8-4749-8132-990FF9059D91}">
      <dgm:prSet/>
      <dgm:spPr/>
      <dgm:t>
        <a:bodyPr/>
        <a:lstStyle/>
        <a:p>
          <a:endParaRPr lang="en-US"/>
        </a:p>
      </dgm:t>
    </dgm:pt>
    <dgm:pt modelId="{D0FDAA04-B909-462B-A025-B51471B73B4A}" type="sibTrans" cxnId="{39933669-D1A8-4749-8132-990FF9059D91}">
      <dgm:prSet/>
      <dgm:spPr/>
      <dgm:t>
        <a:bodyPr/>
        <a:lstStyle/>
        <a:p>
          <a:endParaRPr lang="en-US"/>
        </a:p>
      </dgm:t>
    </dgm:pt>
    <dgm:pt modelId="{4F18D797-EDC4-4B06-B4F4-D7A6BE59C1D1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14.600</a:t>
          </a:r>
        </a:p>
        <a:p>
          <a:r>
            <a:rPr lang="is-IS">
              <a:latin typeface="+mj-lt"/>
            </a:rPr>
            <a:t>skurðaðgerðir </a:t>
          </a:r>
          <a:endParaRPr lang="en-US" dirty="0">
            <a:latin typeface="+mj-lt"/>
          </a:endParaRPr>
        </a:p>
      </dgm:t>
    </dgm:pt>
    <dgm:pt modelId="{49FFFFB0-474E-4A65-BDEB-CD76A609FEEA}" type="parTrans" cxnId="{2F09CCE6-E4A5-4775-B71F-77521E1E57E1}">
      <dgm:prSet/>
      <dgm:spPr/>
      <dgm:t>
        <a:bodyPr/>
        <a:lstStyle/>
        <a:p>
          <a:endParaRPr lang="en-US"/>
        </a:p>
      </dgm:t>
    </dgm:pt>
    <dgm:pt modelId="{82EEE9C3-303F-43B4-A111-C4D68CCC6C28}" type="sibTrans" cxnId="{2F09CCE6-E4A5-4775-B71F-77521E1E57E1}">
      <dgm:prSet/>
      <dgm:spPr/>
      <dgm:t>
        <a:bodyPr/>
        <a:lstStyle/>
        <a:p>
          <a:endParaRPr lang="en-US"/>
        </a:p>
      </dgm:t>
    </dgm:pt>
    <dgm:pt modelId="{5E66F992-C343-4BB6-A3DA-ECE59B5FB568}">
      <dgm:prSet/>
      <dgm:spPr>
        <a:solidFill>
          <a:srgbClr val="08808E"/>
        </a:solidFill>
      </dgm:spPr>
      <dgm:t>
        <a:bodyPr/>
        <a:lstStyle/>
        <a:p>
          <a:r>
            <a:rPr lang="is-IS" b="1">
              <a:latin typeface="+mj-lt"/>
            </a:rPr>
            <a:t>3.166</a:t>
          </a:r>
        </a:p>
        <a:p>
          <a:r>
            <a:rPr lang="is-IS">
              <a:latin typeface="+mj-lt"/>
            </a:rPr>
            <a:t>fæðingar</a:t>
          </a:r>
          <a:endParaRPr lang="en-US" dirty="0">
            <a:latin typeface="+mj-lt"/>
          </a:endParaRPr>
        </a:p>
      </dgm:t>
    </dgm:pt>
    <dgm:pt modelId="{6AC61F6F-2A9A-4511-90D2-CC00DB8A0FAC}" type="parTrans" cxnId="{D46A2B12-01BB-43B5-A691-4F4565DF177E}">
      <dgm:prSet/>
      <dgm:spPr/>
      <dgm:t>
        <a:bodyPr/>
        <a:lstStyle/>
        <a:p>
          <a:endParaRPr lang="en-US"/>
        </a:p>
      </dgm:t>
    </dgm:pt>
    <dgm:pt modelId="{93CBDBAF-86EB-4627-85E3-21E1075CF128}" type="sibTrans" cxnId="{D46A2B12-01BB-43B5-A691-4F4565DF177E}">
      <dgm:prSet/>
      <dgm:spPr/>
      <dgm:t>
        <a:bodyPr/>
        <a:lstStyle/>
        <a:p>
          <a:endParaRPr lang="en-US"/>
        </a:p>
      </dgm:t>
    </dgm:pt>
    <dgm:pt modelId="{2D4EAD62-486B-477B-8A89-4480618DBBF0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27.400</a:t>
          </a:r>
          <a:r>
            <a:rPr lang="is-IS">
              <a:latin typeface="+mj-lt"/>
            </a:rPr>
            <a:t> </a:t>
          </a:r>
        </a:p>
        <a:p>
          <a:r>
            <a:rPr lang="is-IS">
              <a:latin typeface="+mj-lt"/>
            </a:rPr>
            <a:t>innlagnir</a:t>
          </a:r>
          <a:endParaRPr lang="en-US" dirty="0">
            <a:latin typeface="+mj-lt"/>
          </a:endParaRPr>
        </a:p>
      </dgm:t>
    </dgm:pt>
    <dgm:pt modelId="{38FB97B4-807E-4680-9D00-3C55CF6BEDB2}" type="parTrans" cxnId="{8E247FFA-B289-4B3C-986E-17CFD34E56BE}">
      <dgm:prSet/>
      <dgm:spPr/>
      <dgm:t>
        <a:bodyPr/>
        <a:lstStyle/>
        <a:p>
          <a:endParaRPr lang="en-US"/>
        </a:p>
      </dgm:t>
    </dgm:pt>
    <dgm:pt modelId="{0DB8E99C-5FF7-42D7-B2FE-5F427088BD4C}" type="sibTrans" cxnId="{8E247FFA-B289-4B3C-986E-17CFD34E56BE}">
      <dgm:prSet/>
      <dgm:spPr/>
      <dgm:t>
        <a:bodyPr/>
        <a:lstStyle/>
        <a:p>
          <a:endParaRPr lang="en-US"/>
        </a:p>
      </dgm:t>
    </dgm:pt>
    <dgm:pt modelId="{EE59B728-52C0-44E9-94A9-85B82072E1CC}">
      <dgm:prSet/>
      <dgm:spPr>
        <a:solidFill>
          <a:schemeClr val="tx2"/>
        </a:solidFill>
      </dgm:spPr>
      <dgm:t>
        <a:bodyPr/>
        <a:lstStyle/>
        <a:p>
          <a:r>
            <a:rPr lang="is-IS" b="1">
              <a:latin typeface="+mj-lt"/>
            </a:rPr>
            <a:t>4,8</a:t>
          </a:r>
        </a:p>
        <a:p>
          <a:r>
            <a:rPr lang="is-IS">
              <a:latin typeface="+mj-lt"/>
            </a:rPr>
            <a:t>daga </a:t>
          </a:r>
          <a:r>
            <a:rPr lang="is-IS" dirty="0">
              <a:latin typeface="+mj-lt"/>
            </a:rPr>
            <a:t>meðallegutími </a:t>
          </a:r>
          <a:endParaRPr lang="en-US" dirty="0">
            <a:latin typeface="+mj-lt"/>
          </a:endParaRPr>
        </a:p>
      </dgm:t>
    </dgm:pt>
    <dgm:pt modelId="{197D9E62-935C-41D2-97E1-87CA8C4CFE9A}" type="parTrans" cxnId="{80D89354-5D8F-432E-B35A-E5ACDBE1A447}">
      <dgm:prSet/>
      <dgm:spPr/>
      <dgm:t>
        <a:bodyPr/>
        <a:lstStyle/>
        <a:p>
          <a:endParaRPr lang="en-US"/>
        </a:p>
      </dgm:t>
    </dgm:pt>
    <dgm:pt modelId="{9883D85A-FA32-4104-9C92-7397F97EB8B1}" type="sibTrans" cxnId="{80D89354-5D8F-432E-B35A-E5ACDBE1A447}">
      <dgm:prSet/>
      <dgm:spPr/>
      <dgm:t>
        <a:bodyPr/>
        <a:lstStyle/>
        <a:p>
          <a:endParaRPr lang="en-US"/>
        </a:p>
      </dgm:t>
    </dgm:pt>
    <dgm:pt modelId="{4F5FBD0C-49ED-4E4B-9C00-C2C4E5AC3441}" type="pres">
      <dgm:prSet presAssocID="{B6D058E0-09D4-43D4-969A-6216514A0E22}" presName="diagram" presStyleCnt="0">
        <dgm:presLayoutVars>
          <dgm:dir/>
          <dgm:resizeHandles val="exact"/>
        </dgm:presLayoutVars>
      </dgm:prSet>
      <dgm:spPr/>
    </dgm:pt>
    <dgm:pt modelId="{101C3F45-8836-4554-862C-4BE836ECB41C}" type="pres">
      <dgm:prSet presAssocID="{09CBD654-4A6C-4B57-93F3-0EA1A098AC76}" presName="node" presStyleLbl="node1" presStyleIdx="0" presStyleCnt="7">
        <dgm:presLayoutVars>
          <dgm:bulletEnabled val="1"/>
        </dgm:presLayoutVars>
      </dgm:prSet>
      <dgm:spPr/>
    </dgm:pt>
    <dgm:pt modelId="{AF2CCFA5-6733-4FE6-BFCE-39800E123D47}" type="pres">
      <dgm:prSet presAssocID="{006F61EF-5388-4E55-A48D-ECA7D6A20B65}" presName="sibTrans" presStyleCnt="0"/>
      <dgm:spPr/>
    </dgm:pt>
    <dgm:pt modelId="{0BDAA7B1-A269-4841-A3E3-9272781C9676}" type="pres">
      <dgm:prSet presAssocID="{8381A6B2-1721-4F51-96BD-C4700719D679}" presName="node" presStyleLbl="node1" presStyleIdx="1" presStyleCnt="7">
        <dgm:presLayoutVars>
          <dgm:bulletEnabled val="1"/>
        </dgm:presLayoutVars>
      </dgm:prSet>
      <dgm:spPr/>
    </dgm:pt>
    <dgm:pt modelId="{639C3565-A1CC-4712-9D00-968E03BE2F87}" type="pres">
      <dgm:prSet presAssocID="{DB923B91-9A9A-497A-9E33-4E143895CCF5}" presName="sibTrans" presStyleCnt="0"/>
      <dgm:spPr/>
    </dgm:pt>
    <dgm:pt modelId="{ED0F1188-9445-4E42-A24A-6A82ABE90268}" type="pres">
      <dgm:prSet presAssocID="{5D160FA2-8AAC-48EC-930A-2CB8AFE571CB}" presName="node" presStyleLbl="node1" presStyleIdx="2" presStyleCnt="7">
        <dgm:presLayoutVars>
          <dgm:bulletEnabled val="1"/>
        </dgm:presLayoutVars>
      </dgm:prSet>
      <dgm:spPr/>
    </dgm:pt>
    <dgm:pt modelId="{A6D174B3-795C-4F4D-B9FF-26565E37C086}" type="pres">
      <dgm:prSet presAssocID="{D0FDAA04-B909-462B-A025-B51471B73B4A}" presName="sibTrans" presStyleCnt="0"/>
      <dgm:spPr/>
    </dgm:pt>
    <dgm:pt modelId="{D6A44DDB-5351-4EB2-938C-B86ABEE25681}" type="pres">
      <dgm:prSet presAssocID="{4F18D797-EDC4-4B06-B4F4-D7A6BE59C1D1}" presName="node" presStyleLbl="node1" presStyleIdx="3" presStyleCnt="7">
        <dgm:presLayoutVars>
          <dgm:bulletEnabled val="1"/>
        </dgm:presLayoutVars>
      </dgm:prSet>
      <dgm:spPr/>
    </dgm:pt>
    <dgm:pt modelId="{E30D625A-4AE0-4DA4-B130-7A219B91BAA4}" type="pres">
      <dgm:prSet presAssocID="{82EEE9C3-303F-43B4-A111-C4D68CCC6C28}" presName="sibTrans" presStyleCnt="0"/>
      <dgm:spPr/>
    </dgm:pt>
    <dgm:pt modelId="{55695E28-E39E-4454-88C6-F33152AE9664}" type="pres">
      <dgm:prSet presAssocID="{5E66F992-C343-4BB6-A3DA-ECE59B5FB568}" presName="node" presStyleLbl="node1" presStyleIdx="4" presStyleCnt="7">
        <dgm:presLayoutVars>
          <dgm:bulletEnabled val="1"/>
        </dgm:presLayoutVars>
      </dgm:prSet>
      <dgm:spPr/>
    </dgm:pt>
    <dgm:pt modelId="{9EEA3091-BEDF-4FBC-B4FF-4531B6241F85}" type="pres">
      <dgm:prSet presAssocID="{93CBDBAF-86EB-4627-85E3-21E1075CF128}" presName="sibTrans" presStyleCnt="0"/>
      <dgm:spPr/>
    </dgm:pt>
    <dgm:pt modelId="{98A9EE42-3DF5-4B4E-861C-0E0F7510B3E4}" type="pres">
      <dgm:prSet presAssocID="{2D4EAD62-486B-477B-8A89-4480618DBBF0}" presName="node" presStyleLbl="node1" presStyleIdx="5" presStyleCnt="7">
        <dgm:presLayoutVars>
          <dgm:bulletEnabled val="1"/>
        </dgm:presLayoutVars>
      </dgm:prSet>
      <dgm:spPr/>
    </dgm:pt>
    <dgm:pt modelId="{77EE41B8-BDAB-40C0-8359-CBEAA703AF59}" type="pres">
      <dgm:prSet presAssocID="{0DB8E99C-5FF7-42D7-B2FE-5F427088BD4C}" presName="sibTrans" presStyleCnt="0"/>
      <dgm:spPr/>
    </dgm:pt>
    <dgm:pt modelId="{FD5FFF8D-0ED9-4516-AD2D-438A487555A4}" type="pres">
      <dgm:prSet presAssocID="{EE59B728-52C0-44E9-94A9-85B82072E1CC}" presName="node" presStyleLbl="node1" presStyleIdx="6" presStyleCnt="7">
        <dgm:presLayoutVars>
          <dgm:bulletEnabled val="1"/>
        </dgm:presLayoutVars>
      </dgm:prSet>
      <dgm:spPr/>
    </dgm:pt>
  </dgm:ptLst>
  <dgm:cxnLst>
    <dgm:cxn modelId="{D7A7D906-EC94-4E7F-AF07-7313E54BD84D}" type="presOf" srcId="{8381A6B2-1721-4F51-96BD-C4700719D679}" destId="{0BDAA7B1-A269-4841-A3E3-9272781C9676}" srcOrd="0" destOrd="0" presId="urn:microsoft.com/office/officeart/2005/8/layout/default"/>
    <dgm:cxn modelId="{3392CF0A-AB96-48F7-B667-7C1CE31EF593}" type="presOf" srcId="{5E66F992-C343-4BB6-A3DA-ECE59B5FB568}" destId="{55695E28-E39E-4454-88C6-F33152AE9664}" srcOrd="0" destOrd="0" presId="urn:microsoft.com/office/officeart/2005/8/layout/default"/>
    <dgm:cxn modelId="{D46A2B12-01BB-43B5-A691-4F4565DF177E}" srcId="{B6D058E0-09D4-43D4-969A-6216514A0E22}" destId="{5E66F992-C343-4BB6-A3DA-ECE59B5FB568}" srcOrd="4" destOrd="0" parTransId="{6AC61F6F-2A9A-4511-90D2-CC00DB8A0FAC}" sibTransId="{93CBDBAF-86EB-4627-85E3-21E1075CF128}"/>
    <dgm:cxn modelId="{73A5BE25-7A39-46E2-8F92-6AAF6486DF8C}" srcId="{B6D058E0-09D4-43D4-969A-6216514A0E22}" destId="{09CBD654-4A6C-4B57-93F3-0EA1A098AC76}" srcOrd="0" destOrd="0" parTransId="{C2F0EF9B-B044-45C3-AE69-732B51FD8D2D}" sibTransId="{006F61EF-5388-4E55-A48D-ECA7D6A20B65}"/>
    <dgm:cxn modelId="{0BAD385C-3575-45C2-9FC6-F9C41F084D20}" type="presOf" srcId="{B6D058E0-09D4-43D4-969A-6216514A0E22}" destId="{4F5FBD0C-49ED-4E4B-9C00-C2C4E5AC3441}" srcOrd="0" destOrd="0" presId="urn:microsoft.com/office/officeart/2005/8/layout/default"/>
    <dgm:cxn modelId="{CC695341-F9F5-432C-949F-197108A098A4}" type="presOf" srcId="{2D4EAD62-486B-477B-8A89-4480618DBBF0}" destId="{98A9EE42-3DF5-4B4E-861C-0E0F7510B3E4}" srcOrd="0" destOrd="0" presId="urn:microsoft.com/office/officeart/2005/8/layout/default"/>
    <dgm:cxn modelId="{39933669-D1A8-4749-8132-990FF9059D91}" srcId="{B6D058E0-09D4-43D4-969A-6216514A0E22}" destId="{5D160FA2-8AAC-48EC-930A-2CB8AFE571CB}" srcOrd="2" destOrd="0" parTransId="{C8695739-21FB-4F34-8BC6-DC7643C305C8}" sibTransId="{D0FDAA04-B909-462B-A025-B51471B73B4A}"/>
    <dgm:cxn modelId="{80D89354-5D8F-432E-B35A-E5ACDBE1A447}" srcId="{B6D058E0-09D4-43D4-969A-6216514A0E22}" destId="{EE59B728-52C0-44E9-94A9-85B82072E1CC}" srcOrd="6" destOrd="0" parTransId="{197D9E62-935C-41D2-97E1-87CA8C4CFE9A}" sibTransId="{9883D85A-FA32-4104-9C92-7397F97EB8B1}"/>
    <dgm:cxn modelId="{AF934959-20A4-4EA3-9F23-DFA4A7F01EDF}" type="presOf" srcId="{09CBD654-4A6C-4B57-93F3-0EA1A098AC76}" destId="{101C3F45-8836-4554-862C-4BE836ECB41C}" srcOrd="0" destOrd="0" presId="urn:microsoft.com/office/officeart/2005/8/layout/default"/>
    <dgm:cxn modelId="{E5D0A78A-5B43-4D12-A19B-547D4685BDA9}" type="presOf" srcId="{EE59B728-52C0-44E9-94A9-85B82072E1CC}" destId="{FD5FFF8D-0ED9-4516-AD2D-438A487555A4}" srcOrd="0" destOrd="0" presId="urn:microsoft.com/office/officeart/2005/8/layout/default"/>
    <dgm:cxn modelId="{43225CBC-E54E-4AC3-BE84-46A1BD983791}" type="presOf" srcId="{4F18D797-EDC4-4B06-B4F4-D7A6BE59C1D1}" destId="{D6A44DDB-5351-4EB2-938C-B86ABEE25681}" srcOrd="0" destOrd="0" presId="urn:microsoft.com/office/officeart/2005/8/layout/default"/>
    <dgm:cxn modelId="{54796ABE-8C76-47B6-B69B-B84C15093837}" srcId="{B6D058E0-09D4-43D4-969A-6216514A0E22}" destId="{8381A6B2-1721-4F51-96BD-C4700719D679}" srcOrd="1" destOrd="0" parTransId="{DF4EFFCC-6CAA-434C-913C-464E26BD2758}" sibTransId="{DB923B91-9A9A-497A-9E33-4E143895CCF5}"/>
    <dgm:cxn modelId="{6D928FE4-8EF4-4AE1-9DC0-47298A279E1C}" type="presOf" srcId="{5D160FA2-8AAC-48EC-930A-2CB8AFE571CB}" destId="{ED0F1188-9445-4E42-A24A-6A82ABE90268}" srcOrd="0" destOrd="0" presId="urn:microsoft.com/office/officeart/2005/8/layout/default"/>
    <dgm:cxn modelId="{2F09CCE6-E4A5-4775-B71F-77521E1E57E1}" srcId="{B6D058E0-09D4-43D4-969A-6216514A0E22}" destId="{4F18D797-EDC4-4B06-B4F4-D7A6BE59C1D1}" srcOrd="3" destOrd="0" parTransId="{49FFFFB0-474E-4A65-BDEB-CD76A609FEEA}" sibTransId="{82EEE9C3-303F-43B4-A111-C4D68CCC6C28}"/>
    <dgm:cxn modelId="{8E247FFA-B289-4B3C-986E-17CFD34E56BE}" srcId="{B6D058E0-09D4-43D4-969A-6216514A0E22}" destId="{2D4EAD62-486B-477B-8A89-4480618DBBF0}" srcOrd="5" destOrd="0" parTransId="{38FB97B4-807E-4680-9D00-3C55CF6BEDB2}" sibTransId="{0DB8E99C-5FF7-42D7-B2FE-5F427088BD4C}"/>
    <dgm:cxn modelId="{716A7ABF-2AAC-46B6-81CF-61377EC86221}" type="presParOf" srcId="{4F5FBD0C-49ED-4E4B-9C00-C2C4E5AC3441}" destId="{101C3F45-8836-4554-862C-4BE836ECB41C}" srcOrd="0" destOrd="0" presId="urn:microsoft.com/office/officeart/2005/8/layout/default"/>
    <dgm:cxn modelId="{82C521C0-A196-479B-9A89-80462F63CE13}" type="presParOf" srcId="{4F5FBD0C-49ED-4E4B-9C00-C2C4E5AC3441}" destId="{AF2CCFA5-6733-4FE6-BFCE-39800E123D47}" srcOrd="1" destOrd="0" presId="urn:microsoft.com/office/officeart/2005/8/layout/default"/>
    <dgm:cxn modelId="{D96A2056-7474-44BF-8F23-3B018D216DD5}" type="presParOf" srcId="{4F5FBD0C-49ED-4E4B-9C00-C2C4E5AC3441}" destId="{0BDAA7B1-A269-4841-A3E3-9272781C9676}" srcOrd="2" destOrd="0" presId="urn:microsoft.com/office/officeart/2005/8/layout/default"/>
    <dgm:cxn modelId="{7635E6ED-1C68-4F6A-9875-16629B830B41}" type="presParOf" srcId="{4F5FBD0C-49ED-4E4B-9C00-C2C4E5AC3441}" destId="{639C3565-A1CC-4712-9D00-968E03BE2F87}" srcOrd="3" destOrd="0" presId="urn:microsoft.com/office/officeart/2005/8/layout/default"/>
    <dgm:cxn modelId="{FDB1B59C-C3F5-4FB9-82CC-5ACAD0E20574}" type="presParOf" srcId="{4F5FBD0C-49ED-4E4B-9C00-C2C4E5AC3441}" destId="{ED0F1188-9445-4E42-A24A-6A82ABE90268}" srcOrd="4" destOrd="0" presId="urn:microsoft.com/office/officeart/2005/8/layout/default"/>
    <dgm:cxn modelId="{B33F7712-2800-4B98-818C-E87908B95A67}" type="presParOf" srcId="{4F5FBD0C-49ED-4E4B-9C00-C2C4E5AC3441}" destId="{A6D174B3-795C-4F4D-B9FF-26565E37C086}" srcOrd="5" destOrd="0" presId="urn:microsoft.com/office/officeart/2005/8/layout/default"/>
    <dgm:cxn modelId="{4B360F7E-E369-4204-A9C4-EFB22C79E2AE}" type="presParOf" srcId="{4F5FBD0C-49ED-4E4B-9C00-C2C4E5AC3441}" destId="{D6A44DDB-5351-4EB2-938C-B86ABEE25681}" srcOrd="6" destOrd="0" presId="urn:microsoft.com/office/officeart/2005/8/layout/default"/>
    <dgm:cxn modelId="{48B1D0B9-6269-4128-8CE7-82E000BD45A9}" type="presParOf" srcId="{4F5FBD0C-49ED-4E4B-9C00-C2C4E5AC3441}" destId="{E30D625A-4AE0-4DA4-B130-7A219B91BAA4}" srcOrd="7" destOrd="0" presId="urn:microsoft.com/office/officeart/2005/8/layout/default"/>
    <dgm:cxn modelId="{5FB0F608-F748-4E17-BB2B-9C95A40F26E3}" type="presParOf" srcId="{4F5FBD0C-49ED-4E4B-9C00-C2C4E5AC3441}" destId="{55695E28-E39E-4454-88C6-F33152AE9664}" srcOrd="8" destOrd="0" presId="urn:microsoft.com/office/officeart/2005/8/layout/default"/>
    <dgm:cxn modelId="{557EE76A-B268-4551-A825-B9A6C38F9A30}" type="presParOf" srcId="{4F5FBD0C-49ED-4E4B-9C00-C2C4E5AC3441}" destId="{9EEA3091-BEDF-4FBC-B4FF-4531B6241F85}" srcOrd="9" destOrd="0" presId="urn:microsoft.com/office/officeart/2005/8/layout/default"/>
    <dgm:cxn modelId="{9DA36EFA-70D1-4D11-A1A5-C11AD4AA39C5}" type="presParOf" srcId="{4F5FBD0C-49ED-4E4B-9C00-C2C4E5AC3441}" destId="{98A9EE42-3DF5-4B4E-861C-0E0F7510B3E4}" srcOrd="10" destOrd="0" presId="urn:microsoft.com/office/officeart/2005/8/layout/default"/>
    <dgm:cxn modelId="{0CE37130-BCDF-4EAF-9E1B-0FCCD92C30AB}" type="presParOf" srcId="{4F5FBD0C-49ED-4E4B-9C00-C2C4E5AC3441}" destId="{77EE41B8-BDAB-40C0-8359-CBEAA703AF59}" srcOrd="11" destOrd="0" presId="urn:microsoft.com/office/officeart/2005/8/layout/default"/>
    <dgm:cxn modelId="{0CC790AA-03D5-461F-9767-FFD473E9C5E5}" type="presParOf" srcId="{4F5FBD0C-49ED-4E4B-9C00-C2C4E5AC3441}" destId="{FD5FFF8D-0ED9-4516-AD2D-438A487555A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C3F45-8836-4554-862C-4BE836ECB41C}">
      <dsp:nvSpPr>
        <dsp:cNvPr id="0" name=""/>
        <dsp:cNvSpPr/>
      </dsp:nvSpPr>
      <dsp:spPr>
        <a:xfrm>
          <a:off x="1120035" y="1423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100" b="1" kern="1200">
              <a:latin typeface="+mj-lt"/>
            </a:rPr>
            <a:t>132.000</a:t>
          </a:r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100" kern="1200">
              <a:latin typeface="+mj-lt"/>
            </a:rPr>
            <a:t>einstaklingar  </a:t>
          </a:r>
          <a:r>
            <a:rPr lang="is-IS" sz="1100" kern="1200" dirty="0">
              <a:latin typeface="+mj-lt"/>
            </a:rPr>
            <a:t>(sumir oftar en einu sinni)</a:t>
          </a:r>
          <a:endParaRPr lang="en-US" sz="1100" kern="1200" dirty="0">
            <a:latin typeface="+mj-lt"/>
          </a:endParaRPr>
        </a:p>
      </dsp:txBody>
      <dsp:txXfrm>
        <a:off x="1120035" y="1423"/>
        <a:ext cx="2171864" cy="1303118"/>
      </dsp:txXfrm>
    </dsp:sp>
    <dsp:sp modelId="{0BDAA7B1-A269-4841-A3E3-9272781C9676}">
      <dsp:nvSpPr>
        <dsp:cNvPr id="0" name=""/>
        <dsp:cNvSpPr/>
      </dsp:nvSpPr>
      <dsp:spPr>
        <a:xfrm>
          <a:off x="3509086" y="1423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94.000</a:t>
          </a:r>
          <a:r>
            <a:rPr lang="is-IS" sz="2300" kern="1200">
              <a:latin typeface="+mj-lt"/>
            </a:rPr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komur </a:t>
          </a:r>
          <a:r>
            <a:rPr lang="is-IS" sz="2300" kern="1200" dirty="0">
              <a:latin typeface="+mj-lt"/>
            </a:rPr>
            <a:t>í slysa- og bráðaþjónustu</a:t>
          </a:r>
          <a:endParaRPr lang="en-US" sz="2300" kern="1200" dirty="0">
            <a:latin typeface="+mj-lt"/>
          </a:endParaRPr>
        </a:p>
      </dsp:txBody>
      <dsp:txXfrm>
        <a:off x="3509086" y="1423"/>
        <a:ext cx="2171864" cy="1303118"/>
      </dsp:txXfrm>
    </dsp:sp>
    <dsp:sp modelId="{ED0F1188-9445-4E42-A24A-6A82ABE90268}">
      <dsp:nvSpPr>
        <dsp:cNvPr id="0" name=""/>
        <dsp:cNvSpPr/>
      </dsp:nvSpPr>
      <dsp:spPr>
        <a:xfrm>
          <a:off x="5898137" y="1423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b="1" kern="1200">
              <a:solidFill>
                <a:prstClr val="white"/>
              </a:solidFill>
              <a:latin typeface="Arial"/>
              <a:ea typeface="+mn-ea"/>
              <a:cs typeface="+mn-cs"/>
            </a:rPr>
            <a:t>522.000</a:t>
          </a:r>
          <a:r>
            <a:rPr lang="is-IS" sz="1900" kern="1200">
              <a:solidFill>
                <a:prstClr val="white"/>
              </a:solidFill>
              <a:latin typeface="Arial"/>
              <a:ea typeface="+mn-ea"/>
              <a:cs typeface="+mn-cs"/>
            </a:rPr>
            <a:t>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>
              <a:solidFill>
                <a:prstClr val="white"/>
              </a:solidFill>
              <a:latin typeface="Arial"/>
              <a:ea typeface="+mn-ea"/>
              <a:cs typeface="+mn-cs"/>
            </a:rPr>
            <a:t>komur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, símtöl og </a:t>
          </a:r>
          <a:r>
            <a:rPr lang="is-IS" sz="1900" kern="1200" dirty="0" err="1">
              <a:solidFill>
                <a:prstClr val="white"/>
              </a:solidFill>
              <a:latin typeface="Arial"/>
              <a:ea typeface="+mn-ea"/>
              <a:cs typeface="+mn-cs"/>
            </a:rPr>
            <a:t>fjarþjónusta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 á dag- og göngudeildum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sp:txBody>
      <dsp:txXfrm>
        <a:off x="5898137" y="1423"/>
        <a:ext cx="2171864" cy="1303118"/>
      </dsp:txXfrm>
    </dsp:sp>
    <dsp:sp modelId="{D6A44DDB-5351-4EB2-938C-B86ABEE25681}">
      <dsp:nvSpPr>
        <dsp:cNvPr id="0" name=""/>
        <dsp:cNvSpPr/>
      </dsp:nvSpPr>
      <dsp:spPr>
        <a:xfrm>
          <a:off x="1120035" y="1521728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14.600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skurðaðgerðir </a:t>
          </a:r>
          <a:endParaRPr lang="en-US" sz="2300" kern="1200" dirty="0">
            <a:latin typeface="+mj-lt"/>
          </a:endParaRPr>
        </a:p>
      </dsp:txBody>
      <dsp:txXfrm>
        <a:off x="1120035" y="1521728"/>
        <a:ext cx="2171864" cy="1303118"/>
      </dsp:txXfrm>
    </dsp:sp>
    <dsp:sp modelId="{55695E28-E39E-4454-88C6-F33152AE9664}">
      <dsp:nvSpPr>
        <dsp:cNvPr id="0" name=""/>
        <dsp:cNvSpPr/>
      </dsp:nvSpPr>
      <dsp:spPr>
        <a:xfrm>
          <a:off x="3509086" y="1521728"/>
          <a:ext cx="2171864" cy="1303118"/>
        </a:xfrm>
        <a:prstGeom prst="rect">
          <a:avLst/>
        </a:prstGeom>
        <a:solidFill>
          <a:srgbClr val="08808E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3.166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fæðingar</a:t>
          </a:r>
          <a:endParaRPr lang="en-US" sz="2300" kern="1200" dirty="0">
            <a:latin typeface="+mj-lt"/>
          </a:endParaRPr>
        </a:p>
      </dsp:txBody>
      <dsp:txXfrm>
        <a:off x="3509086" y="1521728"/>
        <a:ext cx="2171864" cy="1303118"/>
      </dsp:txXfrm>
    </dsp:sp>
    <dsp:sp modelId="{98A9EE42-3DF5-4B4E-861C-0E0F7510B3E4}">
      <dsp:nvSpPr>
        <dsp:cNvPr id="0" name=""/>
        <dsp:cNvSpPr/>
      </dsp:nvSpPr>
      <dsp:spPr>
        <a:xfrm>
          <a:off x="5898137" y="1521728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27.400</a:t>
          </a:r>
          <a:r>
            <a:rPr lang="is-IS" sz="2300" kern="1200">
              <a:latin typeface="+mj-lt"/>
            </a:rPr>
            <a:t> 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innlagnir</a:t>
          </a:r>
          <a:endParaRPr lang="en-US" sz="2300" kern="1200" dirty="0">
            <a:latin typeface="+mj-lt"/>
          </a:endParaRPr>
        </a:p>
      </dsp:txBody>
      <dsp:txXfrm>
        <a:off x="5898137" y="1521728"/>
        <a:ext cx="2171864" cy="1303118"/>
      </dsp:txXfrm>
    </dsp:sp>
    <dsp:sp modelId="{FD5FFF8D-0ED9-4516-AD2D-438A487555A4}">
      <dsp:nvSpPr>
        <dsp:cNvPr id="0" name=""/>
        <dsp:cNvSpPr/>
      </dsp:nvSpPr>
      <dsp:spPr>
        <a:xfrm>
          <a:off x="3509086" y="3042033"/>
          <a:ext cx="2171864" cy="1303118"/>
        </a:xfrm>
        <a:prstGeom prst="rect">
          <a:avLst/>
        </a:prstGeom>
        <a:solidFill>
          <a:schemeClr val="tx2"/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b="1" kern="1200">
              <a:latin typeface="+mj-lt"/>
            </a:rPr>
            <a:t>4,8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300" kern="1200">
              <a:latin typeface="+mj-lt"/>
            </a:rPr>
            <a:t>daga </a:t>
          </a:r>
          <a:r>
            <a:rPr lang="is-IS" sz="2300" kern="1200" dirty="0">
              <a:latin typeface="+mj-lt"/>
            </a:rPr>
            <a:t>meðallegutími </a:t>
          </a:r>
          <a:endParaRPr lang="en-US" sz="2300" kern="1200" dirty="0">
            <a:latin typeface="+mj-lt"/>
          </a:endParaRPr>
        </a:p>
      </dsp:txBody>
      <dsp:txXfrm>
        <a:off x="3509086" y="3042033"/>
        <a:ext cx="2171864" cy="1303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absSizeAnchor xmlns:cdr="http://schemas.openxmlformats.org/drawingml/2006/chartDrawing">
    <cdr:from>
      <cdr:x>0.01719</cdr:x>
      <cdr:y>0.09034</cdr:y>
    </cdr:from>
    <cdr:ext cx="2184693" cy="213673"/>
    <cdr:sp macro="" textlink="">
      <cdr:nvSpPr>
        <cdr:cNvPr id="2" name="TextBox 1"/>
        <cdr:cNvSpPr txBox="1"/>
      </cdr:nvSpPr>
      <cdr:spPr>
        <a:xfrm xmlns:a="http://schemas.openxmlformats.org/drawingml/2006/main">
          <a:off x="95251" y="229088"/>
          <a:ext cx="1883018" cy="2124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GB" sz="800" b="0" i="0">
              <a:solidFill>
                <a:srgbClr val="000000"/>
              </a:solidFill>
              <a:effectLst/>
              <a:latin typeface="Arial Narrow" panose="020B0606020202030204" pitchFamily="34" charset="0"/>
              <a:ea typeface="+mn-ea"/>
              <a:cs typeface="+mn-cs"/>
            </a:rPr>
            <a:t>Age-standardised rate per 100 000 population</a:t>
          </a:r>
          <a:endParaRPr lang="en-US" sz="800" b="0" i="0">
            <a:solidFill>
              <a:srgbClr val="000000"/>
            </a:solidFill>
            <a:effectLst/>
            <a:latin typeface="Arial Narrow" panose="020B0606020202030204" pitchFamily="34" charset="0"/>
          </a:endParaRPr>
        </a:p>
        <a:p xmlns:a="http://schemas.openxmlformats.org/drawingml/2006/main"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2.xml><?xml version="1.0" encoding="utf-8"?>
<c:userShapes xmlns:c="http://schemas.openxmlformats.org/drawingml/2006/chart">
  <cdr:absSizeAnchor xmlns:cdr="http://schemas.openxmlformats.org/drawingml/2006/chartDrawing">
    <cdr:from>
      <cdr:x>0.25203</cdr:x>
      <cdr:y>0.9534</cdr:y>
    </cdr:from>
    <cdr:ext cx="2005972" cy="304745"/>
    <cdr:sp macro="" textlink="">
      <cdr:nvSpPr>
        <cdr:cNvPr id="2" name="TextBox 1"/>
        <cdr:cNvSpPr txBox="1"/>
      </cdr:nvSpPr>
      <cdr:spPr>
        <a:xfrm xmlns:a="http://schemas.openxmlformats.org/drawingml/2006/main">
          <a:off x="681404" y="6128670"/>
          <a:ext cx="2011415" cy="29955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800" b="0" i="0">
              <a:solidFill>
                <a:srgbClr val="000000"/>
              </a:solidFill>
              <a:latin typeface="Arial Narrow" panose="020B0606020202030204" pitchFamily="34" charset="0"/>
            </a:rPr>
            <a:t>Age</a:t>
          </a:r>
          <a:r>
            <a:rPr lang="en-US" sz="800" b="0" i="0" baseline="0">
              <a:solidFill>
                <a:srgbClr val="000000"/>
              </a:solidFill>
              <a:latin typeface="Arial Narrow" panose="020B0606020202030204" pitchFamily="34" charset="0"/>
            </a:rPr>
            <a:t>-standardised rates per 100 000 population</a:t>
          </a:r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3.xml><?xml version="1.0" encoding="utf-8"?>
<c:userShapes xmlns:c="http://schemas.openxmlformats.org/drawingml/2006/chart">
  <cdr:absSizeAnchor xmlns:cdr="http://schemas.openxmlformats.org/drawingml/2006/chartDrawing">
    <cdr:from>
      <cdr:x>0.2554</cdr:x>
      <cdr:y>0.95499</cdr:y>
    </cdr:from>
    <cdr:ext cx="1937285" cy="283701"/>
    <cdr:sp macro="" textlink="">
      <cdr:nvSpPr>
        <cdr:cNvPr id="2" name="TextBox 1"/>
        <cdr:cNvSpPr txBox="1"/>
      </cdr:nvSpPr>
      <cdr:spPr>
        <a:xfrm xmlns:a="http://schemas.openxmlformats.org/drawingml/2006/main">
          <a:off x="670035" y="5883232"/>
          <a:ext cx="1938496" cy="27728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800" b="0" i="0">
              <a:solidFill>
                <a:srgbClr val="000000"/>
              </a:solidFill>
              <a:latin typeface="Arial Narrow" panose="020B0606020202030204" pitchFamily="34" charset="0"/>
            </a:rPr>
            <a:t>Age</a:t>
          </a:r>
          <a:r>
            <a:rPr lang="en-US" sz="800" b="0" i="0" baseline="0">
              <a:solidFill>
                <a:srgbClr val="000000"/>
              </a:solidFill>
              <a:latin typeface="Arial Narrow" panose="020B0606020202030204" pitchFamily="34" charset="0"/>
            </a:rPr>
            <a:t>-standardised rates per 100 000 population</a:t>
          </a:r>
          <a:endParaRPr lang="en-US" sz="800" b="0" i="0">
            <a:solidFill>
              <a:srgbClr val="000000"/>
            </a:solidFill>
            <a:latin typeface="Arial Narrow" panose="020B0606020202030204" pitchFamily="34" charset="0"/>
          </a:endParaRPr>
        </a:p>
      </cdr:txBody>
    </cdr:sp>
  </cdr:absSizeAnchor>
</c:userShapes>
</file>

<file path=ppt/drawings/drawing4.xml><?xml version="1.0" encoding="utf-8"?>
<c:userShapes xmlns:c="http://schemas.openxmlformats.org/drawingml/2006/chart">
  <cdr:absSizeAnchor xmlns:cdr="http://schemas.openxmlformats.org/drawingml/2006/chartDrawing">
    <cdr:from>
      <cdr:x>0</cdr:x>
      <cdr:y>0.012</cdr:y>
    </cdr:from>
    <cdr:ext cx="2049035" cy="237337"/>
    <cdr:sp macro="" textlink="">
      <cdr:nvSpPr>
        <cdr:cNvPr id="2" name="TextBox 1"/>
        <cdr:cNvSpPr txBox="1"/>
      </cdr:nvSpPr>
      <cdr:spPr>
        <a:xfrm xmlns:a="http://schemas.openxmlformats.org/drawingml/2006/main">
          <a:off x="0" y="33972"/>
          <a:ext cx="1927609" cy="25255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750" b="0" i="0">
              <a:solidFill>
                <a:srgbClr val="000000"/>
              </a:solidFill>
              <a:latin typeface="Arial Narrow" panose="020B0606020202030204" pitchFamily="34" charset="0"/>
            </a:rPr>
            <a:t>Deaths per 100 000 population</a:t>
          </a:r>
        </a:p>
      </cdr:txBody>
    </cdr:sp>
  </cdr:abs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0.1521</cdr:x>
      <cdr:y>0.15646</cdr:y>
    </cdr:from>
    <cdr:to>
      <cdr:x>0.87762</cdr:x>
      <cdr:y>0.24197</cdr:y>
    </cdr:to>
    <cdr:cxnSp macro="">
      <cdr:nvCxnSpPr>
        <cdr:cNvPr id="2" name="Bein örvartenging 1">
          <a:extLst xmlns:a="http://schemas.openxmlformats.org/drawingml/2006/main">
            <a:ext uri="{FF2B5EF4-FFF2-40B4-BE49-F238E27FC236}">
              <a16:creationId xmlns:a16="http://schemas.microsoft.com/office/drawing/2014/main" id="{55083E21-0C9C-D214-BAC2-851E57B10552}"/>
            </a:ext>
          </a:extLst>
        </cdr:cNvPr>
        <cdr:cNvCxnSpPr/>
      </cdr:nvCxnSpPr>
      <cdr:spPr>
        <a:xfrm xmlns:a="http://schemas.openxmlformats.org/drawingml/2006/main" flipV="1">
          <a:off x="1035844" y="806055"/>
          <a:ext cx="4941094" cy="440531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rgbClr val="0070C0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0.87304</cdr:x>
      <cdr:y>0.10724</cdr:y>
    </cdr:from>
    <cdr:to>
      <cdr:x>0.98319</cdr:x>
      <cdr:y>0.19123</cdr:y>
    </cdr:to>
    <cdr:sp macro="" textlink="">
      <cdr:nvSpPr>
        <cdr:cNvPr id="6" name="Textarammi 6">
          <a:extLst xmlns:a="http://schemas.openxmlformats.org/drawingml/2006/main">
            <a:ext uri="{FF2B5EF4-FFF2-40B4-BE49-F238E27FC236}">
              <a16:creationId xmlns:a16="http://schemas.microsoft.com/office/drawing/2014/main" id="{B97F6A26-A958-E638-1059-D9D0454EEE99}"/>
            </a:ext>
          </a:extLst>
        </cdr:cNvPr>
        <cdr:cNvSpPr txBox="1"/>
      </cdr:nvSpPr>
      <cdr:spPr>
        <a:xfrm xmlns:a="http://schemas.openxmlformats.org/drawingml/2006/main">
          <a:off x="4418450" y="345239"/>
          <a:ext cx="557457" cy="2703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9525" cmpd="sng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rtlCol="0" anchor="t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is-IS" sz="1000" b="1" dirty="0">
              <a:solidFill>
                <a:srgbClr val="0070C0"/>
              </a:solidFill>
            </a:rPr>
            <a:t>11%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625E8F-FA47-40F7-934B-B116323B4B35}" type="datetimeFigureOut">
              <a:rPr lang="is-IS" smtClean="0"/>
              <a:t>25.09.2025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BD3824-A9EE-47D3-B313-C33C0EEF2F73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81281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2904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uppfært: 14.05.19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DF20-EE2F-4765-98F2-DCC6C967E190}" type="slidenum">
              <a:rPr lang="en-US" smtClean="0"/>
              <a:pPr/>
              <a:t>51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D3824-A9EE-47D3-B313-C33C0EEF2F73}" type="slidenum">
              <a:rPr lang="is-IS" smtClean="0"/>
              <a:t>54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571184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BD3824-A9EE-47D3-B313-C33C0EEF2F73}" type="slidenum">
              <a:rPr lang="is-IS" smtClean="0"/>
              <a:t>55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679767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myndastaðgengill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innispunktastaðgengill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kyggnunúmersstaðgengill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5C45-CEF3-40BC-A591-67A780FDF7D2}" type="slidenum">
              <a:rPr lang="is-IS" smtClean="0"/>
              <a:t>57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20641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Mega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6B587-524C-538E-78AA-33323C8821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1709738"/>
            <a:ext cx="10909300" cy="2852737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Stór og mikil 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EEF074-B3BF-E400-4071-52ABCC818B3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3810001"/>
            <a:ext cx="10909300" cy="75247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Undirfyrirsögn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7631B8-4391-977F-C10E-DF7F14D77B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32319" y="6356349"/>
            <a:ext cx="1500869" cy="365125"/>
          </a:xfrm>
        </p:spPr>
        <p:txBody>
          <a:bodyPr/>
          <a:lstStyle/>
          <a:p>
            <a:fld id="{A131C8B7-FEC8-4A65-AFB0-48CCC527E979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F988CC-E84F-EDCC-C035-A446248C3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F3B0E-7569-004B-1AA4-A60A0B19C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357220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yrirsögn og texti 2 dálk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5612D-B0CF-BF3E-DCF7-F6A8254C7C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0" y="836613"/>
            <a:ext cx="10901817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0998C-7E57-4F5B-FD85-68EE2DF9A828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31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E291B4-D3C4-A25A-FC89-68A558D1A1C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6371" y="1989138"/>
            <a:ext cx="5181600" cy="4176712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EC806C-3BD5-9437-FFE8-4F48756D2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10F595-21F7-424E-8E48-E2D6429F666C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7C2F98-F910-6A44-6EC8-43AD58A814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207987-D9C2-7729-F016-559E0AADE5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3F9977F-B68F-BF05-E875-B630C796C28D}"/>
              </a:ext>
            </a:extLst>
          </p:cNvPr>
          <p:cNvCxnSpPr/>
          <p:nvPr userDrawn="1"/>
        </p:nvCxnSpPr>
        <p:spPr>
          <a:xfrm flipV="1">
            <a:off x="6096000" y="1844675"/>
            <a:ext cx="0" cy="43211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8717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anburð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052A-EE4A-0CD7-40EE-BFB6F6547B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836613"/>
            <a:ext cx="10909300" cy="86359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565D3B-F02B-A784-8810-146CFDA2E5E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3888" y="1880886"/>
            <a:ext cx="5157787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517474"/>
            <a:ext cx="5157787" cy="36607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232350-163D-944E-23AE-2582E5752AA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74387" y="1880886"/>
            <a:ext cx="5158800" cy="54133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Millifyrirsögn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3A3F6C-406B-BE77-A52E-A82ECFA74267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74387" y="2517474"/>
            <a:ext cx="5158800" cy="364837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Punktar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77E9A7-FC32-4348-8689-D5B372C65DA0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62E33E-F856-A770-B56F-B46E9C75F361}"/>
              </a:ext>
            </a:extLst>
          </p:cNvPr>
          <p:cNvCxnSpPr/>
          <p:nvPr userDrawn="1"/>
        </p:nvCxnSpPr>
        <p:spPr>
          <a:xfrm flipV="1">
            <a:off x="6096000" y="1844675"/>
            <a:ext cx="0" cy="4321175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6182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i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654D-A51D-4BCC-92DA-2D86FA83181F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FE065-5FA3-28C3-880F-8EF9F798BEFA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02E4FB-DC40-07D4-CCD6-777CFEFD9679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785DAC-6004-1483-1590-27A9816F3AF1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37BBBD3-317E-4240-45E5-E25A1F20CE01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48FD382-1DF9-E2AC-7F07-38D62EE3FD75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65D60-6C01-D19F-37A1-F3D704DCF52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74CABD-87FE-3744-F8EC-E745BE4DF79E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40338F-BF66-AE7B-264F-C34E6C98899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8464F8C-CF6E-9B54-0CF0-43F1B83B0126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4BF9D4-E579-E236-0680-B92F64298B72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617B1B6-D5B2-A557-4570-64BA92BC2699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8DA24E9-152C-288B-4DCF-98E475B9A9E5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7FBC541-5883-B04D-CA87-6B87702D84FD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CA84C91-04F7-D24E-B4B3-EB5624AA75D4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879CB66-F4F4-A70E-A3AE-C73B68F4245F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D3AFFD-35CB-CF51-1B21-BB46BCB3BA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C97A5-B8E8-EC8A-F417-96FC162ABF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8" y="1989138"/>
            <a:ext cx="5101015" cy="40322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835182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6D5455-C661-48DC-81A4-00731A054978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89138"/>
            <a:ext cx="10904083" cy="4099667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</p:spTree>
    <p:extLst>
      <p:ext uri="{BB962C8B-B14F-4D97-AF65-F5344CB8AC3E}">
        <p14:creationId xmlns:p14="http://schemas.microsoft.com/office/powerpoint/2010/main" val="29378015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x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BF7BBF-8728-404E-998F-E921F3DFE814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3" name="Chart Placeholder 11">
            <a:extLst>
              <a:ext uri="{FF2B5EF4-FFF2-40B4-BE49-F238E27FC236}">
                <a16:creationId xmlns:a16="http://schemas.microsoft.com/office/drawing/2014/main" id="{FE87B64E-147B-3168-3532-D3F10F582A0D}"/>
              </a:ext>
            </a:extLst>
          </p:cNvPr>
          <p:cNvSpPr>
            <a:spLocks noGrp="1"/>
          </p:cNvSpPr>
          <p:nvPr>
            <p:ph type="chart" sz="quarter" idx="15" hasCustomPrompt="1"/>
          </p:nvPr>
        </p:nvSpPr>
        <p:spPr>
          <a:xfrm>
            <a:off x="6339567" y="1958232"/>
            <a:ext cx="5188404" cy="4130573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281A21F7-DD63-3B29-CCBF-D9D72B7C8E66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958232"/>
            <a:ext cx="0" cy="4130573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56723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Graf og my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1157-3D59-4FED-B81A-9D535E1EA47A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8" y="1958231"/>
            <a:ext cx="5088654" cy="4130574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EDFE065-5FA3-28C3-880F-8EF9F798BEFA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902E4FB-DC40-07D4-CCD6-777CFEFD9679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89785DAC-6004-1483-1590-27A9816F3AF1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37BBBD3-317E-4240-45E5-E25A1F20CE01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D48FD382-1DF9-E2AC-7F07-38D62EE3FD75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A4365D60-6C01-D19F-37A1-F3D704DCF52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CE74CABD-87FE-3744-F8EC-E745BE4DF79E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340338F-BF66-AE7B-264F-C34E6C98899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8464F8C-CF6E-9B54-0CF0-43F1B83B0126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F4BF9D4-E579-E236-0680-B92F64298B72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8617B1B6-D5B2-A557-4570-64BA92BC2699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8DA24E9-152C-288B-4DCF-98E475B9A9E5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77FBC541-5883-B04D-CA87-6B87702D84FD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CA84C91-04F7-D24E-B4B3-EB5624AA75D4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879CB66-F4F4-A70E-A3AE-C73B68F4245F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3D3AFFD-35CB-CF51-1B21-BB46BCB3BA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3800641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C35EF9-05F8-29AC-2A58-12E400C94A7D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3888" y="2481262"/>
            <a:ext cx="5157787" cy="368458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/>
              <a:t>Smá texti um grafið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BA5001-19CC-40F0-8416-F6A25F473517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12" name="Chart Placeholder 11">
            <a:extLst>
              <a:ext uri="{FF2B5EF4-FFF2-40B4-BE49-F238E27FC236}">
                <a16:creationId xmlns:a16="http://schemas.microsoft.com/office/drawing/2014/main" id="{11F6108C-1E85-4B80-044D-B966407D8A48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096000" y="1516063"/>
            <a:ext cx="5472113" cy="4649787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45B7F2F-1F62-1E70-6A4A-C2A2B09378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1516063"/>
            <a:ext cx="5150304" cy="774700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Fyrirsögn</a:t>
            </a:r>
          </a:p>
        </p:txBody>
      </p:sp>
    </p:spTree>
    <p:extLst>
      <p:ext uri="{BB962C8B-B14F-4D97-AF65-F5344CB8AC3E}">
        <p14:creationId xmlns:p14="http://schemas.microsoft.com/office/powerpoint/2010/main" val="630139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fyrirsö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8C6179-219E-6ABD-E5E5-F1CF16D09F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4D951D2-3E94-C27A-EC93-81161B6E7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F297A-08D3-4897-B812-A11E58CFBF1B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63189C-392A-D0BD-BD71-F25C1D628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4DC868-B1DE-540F-67B0-BD0150E0F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519563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a ha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88668-7CBC-476C-9C78-A636E70B69C7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377277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ra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A83BE4-1CE3-BE7D-260A-EC4429C52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01CDB5-AB15-4C32-BE85-EB0AEDBE8C19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9268C6-AE4F-0E8A-FCBE-BEE87F728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EBCE86-2DFF-7A22-6890-17854EC39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975F1F4-4BBD-2997-2F98-52DF559D410D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ACB7E98-F3BF-878C-F4F7-3CF6B67150FA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D2A1902-B410-C4CA-C7FD-F1FCF809463C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5115E2B-C757-09C6-7B22-03D6E1061C27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C8C0200-06B2-1033-BD18-D42D4CBED144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0E880F81-EB30-30AE-46C7-1687B99F355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807B183D-8EE9-ACD1-21B1-5E8D8143C45B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6C9BFED-1DA1-4CD2-9014-488C82767A62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C6EB86C-063A-3692-0340-2B7B43B7554A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AA2FDEB2-7F5D-5D78-07C1-71AA59A1A1D0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C24B54D5-9A87-BB47-4A30-E448E97C021B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5482BC4F-B0F8-DE3A-1042-F82CF4A4088B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B962851-87B2-22F8-082C-896D9F6BD3D3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85B48D-86D5-3AFE-5AC8-710E00FA7D1E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C9D6AFD-2C01-2559-93FE-8A3704DB52F7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328A93B-A904-D44E-FF39-6B0B676CF836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1365144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10909300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10909300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10CA7C70-31F8-466A-958F-A15FCC71AB45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370700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uð síð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21759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Hvít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CD2BED9-EC31-9000-4D60-0AB82FBBDD48}"/>
              </a:ext>
            </a:extLst>
          </p:cNvPr>
          <p:cNvGrpSpPr/>
          <p:nvPr userDrawn="1"/>
        </p:nvGrpSpPr>
        <p:grpSpPr>
          <a:xfrm>
            <a:off x="4120408" y="2911049"/>
            <a:ext cx="3951185" cy="1035903"/>
            <a:chOff x="4120408" y="2911049"/>
            <a:chExt cx="3951185" cy="1035903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65038A6C-8CBC-5125-2745-E2B019CFA5AD}"/>
                </a:ext>
              </a:extLst>
            </p:cNvPr>
            <p:cNvGrpSpPr/>
            <p:nvPr userDrawn="1"/>
          </p:nvGrpSpPr>
          <p:grpSpPr>
            <a:xfrm>
              <a:off x="5567212" y="3219760"/>
              <a:ext cx="2504381" cy="411695"/>
              <a:chOff x="5562065" y="3289914"/>
              <a:chExt cx="2504381" cy="41169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B02B1D2-84E3-7963-A6A4-4CACF2033883}"/>
                  </a:ext>
                </a:extLst>
              </p:cNvPr>
              <p:cNvSpPr/>
              <p:nvPr/>
            </p:nvSpPr>
            <p:spPr>
              <a:xfrm>
                <a:off x="5562065" y="3376164"/>
                <a:ext cx="169705" cy="319799"/>
              </a:xfrm>
              <a:custGeom>
                <a:avLst/>
                <a:gdLst>
                  <a:gd name="connsiteX0" fmla="*/ 66036 w 169705"/>
                  <a:gd name="connsiteY0" fmla="*/ 0 h 319799"/>
                  <a:gd name="connsiteX1" fmla="*/ 66036 w 169705"/>
                  <a:gd name="connsiteY1" fmla="*/ 295909 h 319799"/>
                  <a:gd name="connsiteX2" fmla="*/ 169706 w 169705"/>
                  <a:gd name="connsiteY2" fmla="*/ 295909 h 319799"/>
                  <a:gd name="connsiteX3" fmla="*/ 169706 w 169705"/>
                  <a:gd name="connsiteY3" fmla="*/ 319799 h 319799"/>
                  <a:gd name="connsiteX4" fmla="*/ 0 w 169705"/>
                  <a:gd name="connsiteY4" fmla="*/ 319799 h 319799"/>
                  <a:gd name="connsiteX5" fmla="*/ 0 w 169705"/>
                  <a:gd name="connsiteY5" fmla="*/ 0 h 319799"/>
                  <a:gd name="connsiteX6" fmla="*/ 66036 w 169705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5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C884514-E651-29B4-FD89-FC194D796E69}"/>
                  </a:ext>
                </a:extLst>
              </p:cNvPr>
              <p:cNvSpPr/>
              <p:nvPr/>
            </p:nvSpPr>
            <p:spPr>
              <a:xfrm>
                <a:off x="5753593" y="3376164"/>
                <a:ext cx="249481" cy="319799"/>
              </a:xfrm>
              <a:custGeom>
                <a:avLst/>
                <a:gdLst>
                  <a:gd name="connsiteX0" fmla="*/ 155408 w 249481"/>
                  <a:gd name="connsiteY0" fmla="*/ 0 h 319799"/>
                  <a:gd name="connsiteX1" fmla="*/ 249482 w 249481"/>
                  <a:gd name="connsiteY1" fmla="*/ 319799 h 319799"/>
                  <a:gd name="connsiteX2" fmla="*/ 181750 w 249481"/>
                  <a:gd name="connsiteY2" fmla="*/ 319799 h 319799"/>
                  <a:gd name="connsiteX3" fmla="*/ 159825 w 249481"/>
                  <a:gd name="connsiteY3" fmla="*/ 243612 h 319799"/>
                  <a:gd name="connsiteX4" fmla="*/ 49951 w 249481"/>
                  <a:gd name="connsiteY4" fmla="*/ 243612 h 319799"/>
                  <a:gd name="connsiteX5" fmla="*/ 26808 w 249481"/>
                  <a:gd name="connsiteY5" fmla="*/ 319799 h 319799"/>
                  <a:gd name="connsiteX6" fmla="*/ 0 w 249481"/>
                  <a:gd name="connsiteY6" fmla="*/ 319799 h 319799"/>
                  <a:gd name="connsiteX7" fmla="*/ 98399 w 249481"/>
                  <a:gd name="connsiteY7" fmla="*/ 0 h 319799"/>
                  <a:gd name="connsiteX8" fmla="*/ 155408 w 249481"/>
                  <a:gd name="connsiteY8" fmla="*/ 0 h 319799"/>
                  <a:gd name="connsiteX9" fmla="*/ 56918 w 249481"/>
                  <a:gd name="connsiteY9" fmla="*/ 220003 h 319799"/>
                  <a:gd name="connsiteX10" fmla="*/ 153143 w 249481"/>
                  <a:gd name="connsiteY10" fmla="*/ 220003 h 319799"/>
                  <a:gd name="connsiteX11" fmla="*/ 106391 w 249481"/>
                  <a:gd name="connsiteY11" fmla="*/ 57847 h 319799"/>
                  <a:gd name="connsiteX12" fmla="*/ 56918 w 249481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1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399" y="0"/>
                    </a:lnTo>
                    <a:lnTo>
                      <a:pt x="155408" y="0"/>
                    </a:lnTo>
                    <a:close/>
                    <a:moveTo>
                      <a:pt x="56918" y="220003"/>
                    </a:moveTo>
                    <a:lnTo>
                      <a:pt x="153143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5F292F-1EF2-6CB9-D1DF-9F5287D922AD}"/>
                  </a:ext>
                </a:extLst>
              </p:cNvPr>
              <p:cNvSpPr/>
              <p:nvPr/>
            </p:nvSpPr>
            <p:spPr>
              <a:xfrm>
                <a:off x="6042667" y="3376164"/>
                <a:ext cx="217312" cy="319799"/>
              </a:xfrm>
              <a:custGeom>
                <a:avLst/>
                <a:gdLst>
                  <a:gd name="connsiteX0" fmla="*/ 217312 w 217312"/>
                  <a:gd name="connsiteY0" fmla="*/ 0 h 319799"/>
                  <a:gd name="connsiteX1" fmla="*/ 217312 w 217312"/>
                  <a:gd name="connsiteY1" fmla="*/ 319799 h 319799"/>
                  <a:gd name="connsiteX2" fmla="*/ 166132 w 217312"/>
                  <a:gd name="connsiteY2" fmla="*/ 319799 h 319799"/>
                  <a:gd name="connsiteX3" fmla="*/ 24372 w 217312"/>
                  <a:gd name="connsiteY3" fmla="*/ 75718 h 319799"/>
                  <a:gd name="connsiteX4" fmla="*/ 24372 w 217312"/>
                  <a:gd name="connsiteY4" fmla="*/ 319799 h 319799"/>
                  <a:gd name="connsiteX5" fmla="*/ 0 w 217312"/>
                  <a:gd name="connsiteY5" fmla="*/ 319799 h 319799"/>
                  <a:gd name="connsiteX6" fmla="*/ 0 w 217312"/>
                  <a:gd name="connsiteY6" fmla="*/ 0 h 319799"/>
                  <a:gd name="connsiteX7" fmla="*/ 50429 w 217312"/>
                  <a:gd name="connsiteY7" fmla="*/ 0 h 319799"/>
                  <a:gd name="connsiteX8" fmla="*/ 193976 w 217312"/>
                  <a:gd name="connsiteY8" fmla="*/ 244176 h 319799"/>
                  <a:gd name="connsiteX9" fmla="*/ 193976 w 217312"/>
                  <a:gd name="connsiteY9" fmla="*/ 0 h 319799"/>
                  <a:gd name="connsiteX10" fmla="*/ 217312 w 217312"/>
                  <a:gd name="connsiteY10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312" h="319799">
                    <a:moveTo>
                      <a:pt x="217312" y="0"/>
                    </a:moveTo>
                    <a:lnTo>
                      <a:pt x="217312" y="319799"/>
                    </a:lnTo>
                    <a:lnTo>
                      <a:pt x="166132" y="319799"/>
                    </a:lnTo>
                    <a:lnTo>
                      <a:pt x="24372" y="75718"/>
                    </a:lnTo>
                    <a:lnTo>
                      <a:pt x="24372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50429" y="0"/>
                    </a:lnTo>
                    <a:lnTo>
                      <a:pt x="193976" y="244176"/>
                    </a:lnTo>
                    <a:lnTo>
                      <a:pt x="193976" y="0"/>
                    </a:lnTo>
                    <a:lnTo>
                      <a:pt x="217312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5F5AA0D-B814-40B1-6208-9665DB123AF3}"/>
                  </a:ext>
                </a:extLst>
              </p:cNvPr>
              <p:cNvSpPr/>
              <p:nvPr/>
            </p:nvSpPr>
            <p:spPr>
              <a:xfrm>
                <a:off x="6321507" y="3376164"/>
                <a:ext cx="252009" cy="319799"/>
              </a:xfrm>
              <a:custGeom>
                <a:avLst/>
                <a:gdLst>
                  <a:gd name="connsiteX0" fmla="*/ 0 w 252009"/>
                  <a:gd name="connsiteY0" fmla="*/ 319799 h 319799"/>
                  <a:gd name="connsiteX1" fmla="*/ 0 w 252009"/>
                  <a:gd name="connsiteY1" fmla="*/ 0 h 319799"/>
                  <a:gd name="connsiteX2" fmla="*/ 107233 w 252009"/>
                  <a:gd name="connsiteY2" fmla="*/ 0 h 319799"/>
                  <a:gd name="connsiteX3" fmla="*/ 207420 w 252009"/>
                  <a:gd name="connsiteY3" fmla="*/ 33955 h 319799"/>
                  <a:gd name="connsiteX4" fmla="*/ 252009 w 252009"/>
                  <a:gd name="connsiteY4" fmla="*/ 159053 h 319799"/>
                  <a:gd name="connsiteX5" fmla="*/ 192086 w 252009"/>
                  <a:gd name="connsiteY5" fmla="*/ 297978 h 319799"/>
                  <a:gd name="connsiteX6" fmla="*/ 104319 w 252009"/>
                  <a:gd name="connsiteY6" fmla="*/ 319799 h 319799"/>
                  <a:gd name="connsiteX7" fmla="*/ 0 w 252009"/>
                  <a:gd name="connsiteY7" fmla="*/ 319799 h 319799"/>
                  <a:gd name="connsiteX8" fmla="*/ 66036 w 252009"/>
                  <a:gd name="connsiteY8" fmla="*/ 298731 h 319799"/>
                  <a:gd name="connsiteX9" fmla="*/ 99709 w 252009"/>
                  <a:gd name="connsiteY9" fmla="*/ 298731 h 319799"/>
                  <a:gd name="connsiteX10" fmla="*/ 162546 w 252009"/>
                  <a:gd name="connsiteY10" fmla="*/ 267598 h 319799"/>
                  <a:gd name="connsiteX11" fmla="*/ 180805 w 252009"/>
                  <a:gd name="connsiteY11" fmla="*/ 157736 h 319799"/>
                  <a:gd name="connsiteX12" fmla="*/ 175717 w 252009"/>
                  <a:gd name="connsiteY12" fmla="*/ 84840 h 319799"/>
                  <a:gd name="connsiteX13" fmla="*/ 134326 w 252009"/>
                  <a:gd name="connsiteY13" fmla="*/ 28405 h 319799"/>
                  <a:gd name="connsiteX14" fmla="*/ 99709 w 252009"/>
                  <a:gd name="connsiteY14" fmla="*/ 21351 h 319799"/>
                  <a:gd name="connsiteX15" fmla="*/ 66036 w 252009"/>
                  <a:gd name="connsiteY15" fmla="*/ 21351 h 319799"/>
                  <a:gd name="connsiteX16" fmla="*/ 66036 w 252009"/>
                  <a:gd name="connsiteY16" fmla="*/ 298731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2009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07233" y="0"/>
                    </a:lnTo>
                    <a:cubicBezTo>
                      <a:pt x="148999" y="0"/>
                      <a:pt x="182399" y="11287"/>
                      <a:pt x="207420" y="33955"/>
                    </a:cubicBezTo>
                    <a:cubicBezTo>
                      <a:pt x="237154" y="60856"/>
                      <a:pt x="252009" y="102524"/>
                      <a:pt x="252009" y="159053"/>
                    </a:cubicBezTo>
                    <a:cubicBezTo>
                      <a:pt x="252009" y="225741"/>
                      <a:pt x="232065" y="272018"/>
                      <a:pt x="192086" y="297978"/>
                    </a:cubicBezTo>
                    <a:cubicBezTo>
                      <a:pt x="169706" y="312557"/>
                      <a:pt x="140439" y="319799"/>
                      <a:pt x="104319" y="319799"/>
                    </a:cubicBezTo>
                    <a:lnTo>
                      <a:pt x="0" y="319799"/>
                    </a:lnTo>
                    <a:close/>
                    <a:moveTo>
                      <a:pt x="66036" y="298731"/>
                    </a:moveTo>
                    <a:lnTo>
                      <a:pt x="99709" y="298731"/>
                    </a:lnTo>
                    <a:cubicBezTo>
                      <a:pt x="127462" y="298731"/>
                      <a:pt x="148442" y="288384"/>
                      <a:pt x="162546" y="267598"/>
                    </a:cubicBezTo>
                    <a:cubicBezTo>
                      <a:pt x="174692" y="249820"/>
                      <a:pt x="180805" y="213138"/>
                      <a:pt x="180805" y="157736"/>
                    </a:cubicBezTo>
                    <a:cubicBezTo>
                      <a:pt x="180805" y="123687"/>
                      <a:pt x="179109" y="99421"/>
                      <a:pt x="175717" y="84840"/>
                    </a:cubicBezTo>
                    <a:cubicBezTo>
                      <a:pt x="169421" y="57375"/>
                      <a:pt x="155590" y="38564"/>
                      <a:pt x="134326" y="28405"/>
                    </a:cubicBezTo>
                    <a:cubicBezTo>
                      <a:pt x="124548" y="23703"/>
                      <a:pt x="113073" y="21351"/>
                      <a:pt x="99709" y="21351"/>
                    </a:cubicBezTo>
                    <a:lnTo>
                      <a:pt x="66036" y="21351"/>
                    </a:lnTo>
                    <a:lnTo>
                      <a:pt x="66036" y="298731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99E1D9C-24F9-70AD-6765-493C312803DF}"/>
                  </a:ext>
                </a:extLst>
              </p:cNvPr>
              <p:cNvSpPr/>
              <p:nvPr/>
            </p:nvSpPr>
            <p:spPr>
              <a:xfrm>
                <a:off x="6607667" y="3370711"/>
                <a:ext cx="223425" cy="330898"/>
              </a:xfrm>
              <a:custGeom>
                <a:avLst/>
                <a:gdLst>
                  <a:gd name="connsiteX0" fmla="*/ 209594 w 223425"/>
                  <a:gd name="connsiteY0" fmla="*/ 90767 h 330898"/>
                  <a:gd name="connsiteX1" fmla="*/ 176957 w 223425"/>
                  <a:gd name="connsiteY1" fmla="*/ 99138 h 330898"/>
                  <a:gd name="connsiteX2" fmla="*/ 179871 w 223425"/>
                  <a:gd name="connsiteY2" fmla="*/ 72708 h 330898"/>
                  <a:gd name="connsiteX3" fmla="*/ 165289 w 223425"/>
                  <a:gd name="connsiteY3" fmla="*/ 39693 h 330898"/>
                  <a:gd name="connsiteX4" fmla="*/ 109225 w 223425"/>
                  <a:gd name="connsiteY4" fmla="*/ 19564 h 330898"/>
                  <a:gd name="connsiteX5" fmla="*/ 55131 w 223425"/>
                  <a:gd name="connsiteY5" fmla="*/ 41574 h 330898"/>
                  <a:gd name="connsiteX6" fmla="*/ 46570 w 223425"/>
                  <a:gd name="connsiteY6" fmla="*/ 69416 h 330898"/>
                  <a:gd name="connsiteX7" fmla="*/ 54095 w 223425"/>
                  <a:gd name="connsiteY7" fmla="*/ 95469 h 330898"/>
                  <a:gd name="connsiteX8" fmla="*/ 106960 w 223425"/>
                  <a:gd name="connsiteY8" fmla="*/ 127073 h 330898"/>
                  <a:gd name="connsiteX9" fmla="*/ 212508 w 223425"/>
                  <a:gd name="connsiteY9" fmla="*/ 190563 h 330898"/>
                  <a:gd name="connsiteX10" fmla="*/ 223425 w 223425"/>
                  <a:gd name="connsiteY10" fmla="*/ 236746 h 330898"/>
                  <a:gd name="connsiteX11" fmla="*/ 176195 w 223425"/>
                  <a:gd name="connsiteY11" fmla="*/ 315944 h 330898"/>
                  <a:gd name="connsiteX12" fmla="*/ 110159 w 223425"/>
                  <a:gd name="connsiteY12" fmla="*/ 330898 h 330898"/>
                  <a:gd name="connsiteX13" fmla="*/ 9039 w 223425"/>
                  <a:gd name="connsiteY13" fmla="*/ 284245 h 330898"/>
                  <a:gd name="connsiteX14" fmla="*/ 0 w 223425"/>
                  <a:gd name="connsiteY14" fmla="*/ 248597 h 330898"/>
                  <a:gd name="connsiteX15" fmla="*/ 1229 w 223425"/>
                  <a:gd name="connsiteY15" fmla="*/ 225835 h 330898"/>
                  <a:gd name="connsiteX16" fmla="*/ 36314 w 223425"/>
                  <a:gd name="connsiteY16" fmla="*/ 216241 h 330898"/>
                  <a:gd name="connsiteX17" fmla="*/ 30952 w 223425"/>
                  <a:gd name="connsiteY17" fmla="*/ 251607 h 330898"/>
                  <a:gd name="connsiteX18" fmla="*/ 56064 w 223425"/>
                  <a:gd name="connsiteY18" fmla="*/ 298448 h 330898"/>
                  <a:gd name="connsiteX19" fmla="*/ 104330 w 223425"/>
                  <a:gd name="connsiteY19" fmla="*/ 312745 h 330898"/>
                  <a:gd name="connsiteX20" fmla="*/ 153997 w 223425"/>
                  <a:gd name="connsiteY20" fmla="*/ 294686 h 330898"/>
                  <a:gd name="connsiteX21" fmla="*/ 170082 w 223425"/>
                  <a:gd name="connsiteY21" fmla="*/ 258849 h 330898"/>
                  <a:gd name="connsiteX22" fmla="*/ 134531 w 223425"/>
                  <a:gd name="connsiteY22" fmla="*/ 209846 h 330898"/>
                  <a:gd name="connsiteX23" fmla="*/ 86549 w 223425"/>
                  <a:gd name="connsiteY23" fmla="*/ 190186 h 330898"/>
                  <a:gd name="connsiteX24" fmla="*/ 24930 w 223425"/>
                  <a:gd name="connsiteY24" fmla="*/ 153881 h 330898"/>
                  <a:gd name="connsiteX25" fmla="*/ 2072 w 223425"/>
                  <a:gd name="connsiteY25" fmla="*/ 89450 h 330898"/>
                  <a:gd name="connsiteX26" fmla="*/ 30110 w 223425"/>
                  <a:gd name="connsiteY26" fmla="*/ 26900 h 330898"/>
                  <a:gd name="connsiteX27" fmla="*/ 112231 w 223425"/>
                  <a:gd name="connsiteY27" fmla="*/ 0 h 330898"/>
                  <a:gd name="connsiteX28" fmla="*/ 193418 w 223425"/>
                  <a:gd name="connsiteY28" fmla="*/ 32074 h 330898"/>
                  <a:gd name="connsiteX29" fmla="*/ 208752 w 223425"/>
                  <a:gd name="connsiteY29" fmla="*/ 69604 h 330898"/>
                  <a:gd name="connsiteX30" fmla="*/ 209685 w 223425"/>
                  <a:gd name="connsiteY30" fmla="*/ 90672 h 33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3425" h="330898">
                    <a:moveTo>
                      <a:pt x="209594" y="90767"/>
                    </a:moveTo>
                    <a:lnTo>
                      <a:pt x="176957" y="99138"/>
                    </a:lnTo>
                    <a:cubicBezTo>
                      <a:pt x="178927" y="88509"/>
                      <a:pt x="179871" y="79668"/>
                      <a:pt x="179871" y="72708"/>
                    </a:cubicBezTo>
                    <a:cubicBezTo>
                      <a:pt x="179871" y="60667"/>
                      <a:pt x="174977" y="49663"/>
                      <a:pt x="165289" y="39693"/>
                    </a:cubicBezTo>
                    <a:cubicBezTo>
                      <a:pt x="152301" y="26242"/>
                      <a:pt x="133586" y="19564"/>
                      <a:pt x="109225" y="19564"/>
                    </a:cubicBezTo>
                    <a:cubicBezTo>
                      <a:pt x="82690" y="19564"/>
                      <a:pt x="64727" y="26900"/>
                      <a:pt x="55131" y="41574"/>
                    </a:cubicBezTo>
                    <a:cubicBezTo>
                      <a:pt x="49484" y="50321"/>
                      <a:pt x="46570" y="59633"/>
                      <a:pt x="46570" y="69416"/>
                    </a:cubicBezTo>
                    <a:cubicBezTo>
                      <a:pt x="46570" y="78633"/>
                      <a:pt x="49109" y="87287"/>
                      <a:pt x="54095" y="95469"/>
                    </a:cubicBezTo>
                    <a:cubicBezTo>
                      <a:pt x="60583" y="106098"/>
                      <a:pt x="78171" y="116632"/>
                      <a:pt x="106960" y="127073"/>
                    </a:cubicBezTo>
                    <a:cubicBezTo>
                      <a:pt x="164436" y="148049"/>
                      <a:pt x="199622" y="169212"/>
                      <a:pt x="212508" y="190563"/>
                    </a:cubicBezTo>
                    <a:cubicBezTo>
                      <a:pt x="219851" y="203072"/>
                      <a:pt x="223425" y="218405"/>
                      <a:pt x="223425" y="236746"/>
                    </a:cubicBezTo>
                    <a:cubicBezTo>
                      <a:pt x="223425" y="271736"/>
                      <a:pt x="207625" y="298073"/>
                      <a:pt x="176195" y="315944"/>
                    </a:cubicBezTo>
                    <a:cubicBezTo>
                      <a:pt x="158698" y="325913"/>
                      <a:pt x="136591" y="330898"/>
                      <a:pt x="110159" y="330898"/>
                    </a:cubicBezTo>
                    <a:cubicBezTo>
                      <a:pt x="59172" y="330898"/>
                      <a:pt x="25397" y="315379"/>
                      <a:pt x="9039" y="284245"/>
                    </a:cubicBezTo>
                    <a:cubicBezTo>
                      <a:pt x="3017" y="272865"/>
                      <a:pt x="0" y="261013"/>
                      <a:pt x="0" y="248597"/>
                    </a:cubicBezTo>
                    <a:cubicBezTo>
                      <a:pt x="0" y="242953"/>
                      <a:pt x="376" y="235429"/>
                      <a:pt x="1229" y="225835"/>
                    </a:cubicBezTo>
                    <a:lnTo>
                      <a:pt x="36314" y="216241"/>
                    </a:lnTo>
                    <a:cubicBezTo>
                      <a:pt x="32739" y="229974"/>
                      <a:pt x="30952" y="241731"/>
                      <a:pt x="30952" y="251607"/>
                    </a:cubicBezTo>
                    <a:cubicBezTo>
                      <a:pt x="30952" y="271171"/>
                      <a:pt x="39330" y="286785"/>
                      <a:pt x="56064" y="298448"/>
                    </a:cubicBezTo>
                    <a:cubicBezTo>
                      <a:pt x="69519" y="307948"/>
                      <a:pt x="85604" y="312745"/>
                      <a:pt x="104330" y="312745"/>
                    </a:cubicBezTo>
                    <a:cubicBezTo>
                      <a:pt x="124935" y="312745"/>
                      <a:pt x="141486" y="306725"/>
                      <a:pt x="153997" y="294686"/>
                    </a:cubicBezTo>
                    <a:cubicBezTo>
                      <a:pt x="164720" y="284339"/>
                      <a:pt x="170082" y="272394"/>
                      <a:pt x="170082" y="258849"/>
                    </a:cubicBezTo>
                    <a:cubicBezTo>
                      <a:pt x="170082" y="239003"/>
                      <a:pt x="158232" y="222731"/>
                      <a:pt x="134531" y="209846"/>
                    </a:cubicBezTo>
                    <a:cubicBezTo>
                      <a:pt x="129818" y="207306"/>
                      <a:pt x="113824" y="200815"/>
                      <a:pt x="86549" y="190186"/>
                    </a:cubicBezTo>
                    <a:cubicBezTo>
                      <a:pt x="57760" y="178899"/>
                      <a:pt x="37258" y="166860"/>
                      <a:pt x="24930" y="153881"/>
                    </a:cubicBezTo>
                    <a:cubicBezTo>
                      <a:pt x="9687" y="137985"/>
                      <a:pt x="2072" y="116445"/>
                      <a:pt x="2072" y="89450"/>
                    </a:cubicBezTo>
                    <a:cubicBezTo>
                      <a:pt x="2072" y="64149"/>
                      <a:pt x="11384" y="43267"/>
                      <a:pt x="30110" y="26900"/>
                    </a:cubicBezTo>
                    <a:cubicBezTo>
                      <a:pt x="50611" y="8936"/>
                      <a:pt x="77989" y="0"/>
                      <a:pt x="112231" y="0"/>
                    </a:cubicBezTo>
                    <a:cubicBezTo>
                      <a:pt x="147975" y="0"/>
                      <a:pt x="174977" y="10722"/>
                      <a:pt x="193418" y="32074"/>
                    </a:cubicBezTo>
                    <a:cubicBezTo>
                      <a:pt x="202161" y="42421"/>
                      <a:pt x="207340" y="54930"/>
                      <a:pt x="208752" y="69604"/>
                    </a:cubicBezTo>
                    <a:cubicBezTo>
                      <a:pt x="209412" y="76376"/>
                      <a:pt x="209685" y="83336"/>
                      <a:pt x="209685" y="90672"/>
                    </a:cubicBez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B491891-DF79-D4A1-3E66-5ACCBC603776}"/>
                  </a:ext>
                </a:extLst>
              </p:cNvPr>
              <p:cNvSpPr/>
              <p:nvPr/>
            </p:nvSpPr>
            <p:spPr>
              <a:xfrm>
                <a:off x="6870411" y="3376164"/>
                <a:ext cx="238564" cy="319799"/>
              </a:xfrm>
              <a:custGeom>
                <a:avLst/>
                <a:gdLst>
                  <a:gd name="connsiteX0" fmla="*/ 0 w 238564"/>
                  <a:gd name="connsiteY0" fmla="*/ 319799 h 319799"/>
                  <a:gd name="connsiteX1" fmla="*/ 0 w 238564"/>
                  <a:gd name="connsiteY1" fmla="*/ 0 h 319799"/>
                  <a:gd name="connsiteX2" fmla="*/ 110159 w 238564"/>
                  <a:gd name="connsiteY2" fmla="*/ 0 h 319799"/>
                  <a:gd name="connsiteX3" fmla="*/ 198119 w 238564"/>
                  <a:gd name="connsiteY3" fmla="*/ 19000 h 319799"/>
                  <a:gd name="connsiteX4" fmla="*/ 238565 w 238564"/>
                  <a:gd name="connsiteY4" fmla="*/ 91801 h 319799"/>
                  <a:gd name="connsiteX5" fmla="*/ 103761 w 238564"/>
                  <a:gd name="connsiteY5" fmla="*/ 186895 h 319799"/>
                  <a:gd name="connsiteX6" fmla="*/ 67732 w 238564"/>
                  <a:gd name="connsiteY6" fmla="*/ 186895 h 319799"/>
                  <a:gd name="connsiteX7" fmla="*/ 67732 w 238564"/>
                  <a:gd name="connsiteY7" fmla="*/ 319706 h 319799"/>
                  <a:gd name="connsiteX8" fmla="*/ 0 w 238564"/>
                  <a:gd name="connsiteY8" fmla="*/ 319706 h 319799"/>
                  <a:gd name="connsiteX9" fmla="*/ 0 w 238564"/>
                  <a:gd name="connsiteY9" fmla="*/ 319799 h 319799"/>
                  <a:gd name="connsiteX10" fmla="*/ 67732 w 238564"/>
                  <a:gd name="connsiteY10" fmla="*/ 164697 h 319799"/>
                  <a:gd name="connsiteX11" fmla="*/ 98217 w 238564"/>
                  <a:gd name="connsiteY11" fmla="*/ 164697 h 319799"/>
                  <a:gd name="connsiteX12" fmla="*/ 153530 w 238564"/>
                  <a:gd name="connsiteY12" fmla="*/ 147579 h 319799"/>
                  <a:gd name="connsiteX13" fmla="*/ 170833 w 238564"/>
                  <a:gd name="connsiteY13" fmla="*/ 93494 h 319799"/>
                  <a:gd name="connsiteX14" fmla="*/ 144776 w 238564"/>
                  <a:gd name="connsiteY14" fmla="*/ 32827 h 319799"/>
                  <a:gd name="connsiteX15" fmla="*/ 98217 w 238564"/>
                  <a:gd name="connsiteY15" fmla="*/ 22480 h 319799"/>
                  <a:gd name="connsiteX16" fmla="*/ 67732 w 238564"/>
                  <a:gd name="connsiteY16" fmla="*/ 22480 h 319799"/>
                  <a:gd name="connsiteX17" fmla="*/ 67732 w 238564"/>
                  <a:gd name="connsiteY17" fmla="*/ 164697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564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10159" y="0"/>
                    </a:lnTo>
                    <a:cubicBezTo>
                      <a:pt x="146848" y="0"/>
                      <a:pt x="176194" y="6302"/>
                      <a:pt x="198119" y="19000"/>
                    </a:cubicBezTo>
                    <a:cubicBezTo>
                      <a:pt x="225121" y="34614"/>
                      <a:pt x="238565" y="58880"/>
                      <a:pt x="238565" y="91801"/>
                    </a:cubicBezTo>
                    <a:cubicBezTo>
                      <a:pt x="238565" y="155196"/>
                      <a:pt x="193600" y="186895"/>
                      <a:pt x="103761" y="186895"/>
                    </a:cubicBezTo>
                    <a:lnTo>
                      <a:pt x="67732" y="186895"/>
                    </a:lnTo>
                    <a:lnTo>
                      <a:pt x="67732" y="319706"/>
                    </a:lnTo>
                    <a:lnTo>
                      <a:pt x="0" y="319706"/>
                    </a:lnTo>
                    <a:lnTo>
                      <a:pt x="0" y="319799"/>
                    </a:lnTo>
                    <a:close/>
                    <a:moveTo>
                      <a:pt x="67732" y="164697"/>
                    </a:moveTo>
                    <a:lnTo>
                      <a:pt x="98217" y="164697"/>
                    </a:lnTo>
                    <a:cubicBezTo>
                      <a:pt x="123705" y="164697"/>
                      <a:pt x="142146" y="158959"/>
                      <a:pt x="153530" y="147579"/>
                    </a:cubicBezTo>
                    <a:cubicBezTo>
                      <a:pt x="165096" y="136197"/>
                      <a:pt x="170833" y="118137"/>
                      <a:pt x="170833" y="93494"/>
                    </a:cubicBezTo>
                    <a:cubicBezTo>
                      <a:pt x="170833" y="63207"/>
                      <a:pt x="162181" y="42984"/>
                      <a:pt x="144776" y="32827"/>
                    </a:cubicBezTo>
                    <a:cubicBezTo>
                      <a:pt x="132926" y="25960"/>
                      <a:pt x="117410" y="22480"/>
                      <a:pt x="98217" y="22480"/>
                    </a:cubicBezTo>
                    <a:lnTo>
                      <a:pt x="67732" y="22480"/>
                    </a:lnTo>
                    <a:lnTo>
                      <a:pt x="67732" y="164697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74885E-23A3-E205-0FF6-7DDEF3BD01D2}"/>
                  </a:ext>
                </a:extLst>
              </p:cNvPr>
              <p:cNvSpPr/>
              <p:nvPr/>
            </p:nvSpPr>
            <p:spPr>
              <a:xfrm>
                <a:off x="7140019" y="3289914"/>
                <a:ext cx="102076" cy="406052"/>
              </a:xfrm>
              <a:custGeom>
                <a:avLst/>
                <a:gdLst>
                  <a:gd name="connsiteX0" fmla="*/ 17599 w 102076"/>
                  <a:gd name="connsiteY0" fmla="*/ 86252 h 406052"/>
                  <a:gd name="connsiteX1" fmla="*/ 84580 w 102076"/>
                  <a:gd name="connsiteY1" fmla="*/ 86252 h 406052"/>
                  <a:gd name="connsiteX2" fmla="*/ 84580 w 102076"/>
                  <a:gd name="connsiteY2" fmla="*/ 406052 h 406052"/>
                  <a:gd name="connsiteX3" fmla="*/ 17599 w 102076"/>
                  <a:gd name="connsiteY3" fmla="*/ 406052 h 406052"/>
                  <a:gd name="connsiteX4" fmla="*/ 17599 w 102076"/>
                  <a:gd name="connsiteY4" fmla="*/ 86252 h 406052"/>
                  <a:gd name="connsiteX5" fmla="*/ 18065 w 102076"/>
                  <a:gd name="connsiteY5" fmla="*/ 60481 h 406052"/>
                  <a:gd name="connsiteX6" fmla="*/ 0 w 102076"/>
                  <a:gd name="connsiteY6" fmla="*/ 60481 h 406052"/>
                  <a:gd name="connsiteX7" fmla="*/ 41208 w 102076"/>
                  <a:gd name="connsiteY7" fmla="*/ 0 h 406052"/>
                  <a:gd name="connsiteX8" fmla="*/ 102076 w 102076"/>
                  <a:gd name="connsiteY8" fmla="*/ 0 h 406052"/>
                  <a:gd name="connsiteX9" fmla="*/ 17974 w 102076"/>
                  <a:gd name="connsiteY9" fmla="*/ 60481 h 4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76" h="406052">
                    <a:moveTo>
                      <a:pt x="17599" y="86252"/>
                    </a:moveTo>
                    <a:lnTo>
                      <a:pt x="84580" y="86252"/>
                    </a:lnTo>
                    <a:lnTo>
                      <a:pt x="84580" y="406052"/>
                    </a:lnTo>
                    <a:lnTo>
                      <a:pt x="17599" y="406052"/>
                    </a:lnTo>
                    <a:lnTo>
                      <a:pt x="17599" y="86252"/>
                    </a:lnTo>
                    <a:close/>
                    <a:moveTo>
                      <a:pt x="18065" y="60481"/>
                    </a:moveTo>
                    <a:lnTo>
                      <a:pt x="0" y="60481"/>
                    </a:lnTo>
                    <a:lnTo>
                      <a:pt x="41208" y="0"/>
                    </a:lnTo>
                    <a:lnTo>
                      <a:pt x="102076" y="0"/>
                    </a:lnTo>
                    <a:lnTo>
                      <a:pt x="17974" y="60481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E3F364-837D-22C1-0E1E-41F79A04C8CA}"/>
                  </a:ext>
                </a:extLst>
              </p:cNvPr>
              <p:cNvSpPr/>
              <p:nvPr/>
            </p:nvSpPr>
            <p:spPr>
              <a:xfrm>
                <a:off x="7264953" y="3376164"/>
                <a:ext cx="230756" cy="319799"/>
              </a:xfrm>
              <a:custGeom>
                <a:avLst/>
                <a:gdLst>
                  <a:gd name="connsiteX0" fmla="*/ 230756 w 230756"/>
                  <a:gd name="connsiteY0" fmla="*/ 0 h 319799"/>
                  <a:gd name="connsiteX1" fmla="*/ 230756 w 230756"/>
                  <a:gd name="connsiteY1" fmla="*/ 23891 h 319799"/>
                  <a:gd name="connsiteX2" fmla="*/ 150787 w 230756"/>
                  <a:gd name="connsiteY2" fmla="*/ 23891 h 319799"/>
                  <a:gd name="connsiteX3" fmla="*/ 150787 w 230756"/>
                  <a:gd name="connsiteY3" fmla="*/ 319799 h 319799"/>
                  <a:gd name="connsiteX4" fmla="*/ 80425 w 230756"/>
                  <a:gd name="connsiteY4" fmla="*/ 319799 h 319799"/>
                  <a:gd name="connsiteX5" fmla="*/ 80425 w 230756"/>
                  <a:gd name="connsiteY5" fmla="*/ 23891 h 319799"/>
                  <a:gd name="connsiteX6" fmla="*/ 0 w 230756"/>
                  <a:gd name="connsiteY6" fmla="*/ 23891 h 319799"/>
                  <a:gd name="connsiteX7" fmla="*/ 0 w 230756"/>
                  <a:gd name="connsiteY7" fmla="*/ 0 h 319799"/>
                  <a:gd name="connsiteX8" fmla="*/ 230756 w 230756"/>
                  <a:gd name="connsiteY8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756" h="319799">
                    <a:moveTo>
                      <a:pt x="230756" y="0"/>
                    </a:moveTo>
                    <a:lnTo>
                      <a:pt x="230756" y="23891"/>
                    </a:lnTo>
                    <a:lnTo>
                      <a:pt x="150787" y="23891"/>
                    </a:lnTo>
                    <a:lnTo>
                      <a:pt x="150787" y="319799"/>
                    </a:lnTo>
                    <a:lnTo>
                      <a:pt x="80425" y="319799"/>
                    </a:lnTo>
                    <a:lnTo>
                      <a:pt x="80425" y="23891"/>
                    </a:lnTo>
                    <a:lnTo>
                      <a:pt x="0" y="23891"/>
                    </a:lnTo>
                    <a:lnTo>
                      <a:pt x="0" y="0"/>
                    </a:lnTo>
                    <a:lnTo>
                      <a:pt x="23075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743D744-1661-BE81-621E-37CA5F95342D}"/>
                  </a:ext>
                </a:extLst>
              </p:cNvPr>
              <p:cNvSpPr/>
              <p:nvPr/>
            </p:nvSpPr>
            <p:spPr>
              <a:xfrm>
                <a:off x="7484041" y="3376164"/>
                <a:ext cx="249482" cy="319799"/>
              </a:xfrm>
              <a:custGeom>
                <a:avLst/>
                <a:gdLst>
                  <a:gd name="connsiteX0" fmla="*/ 155408 w 249482"/>
                  <a:gd name="connsiteY0" fmla="*/ 0 h 319799"/>
                  <a:gd name="connsiteX1" fmla="*/ 249482 w 249482"/>
                  <a:gd name="connsiteY1" fmla="*/ 319799 h 319799"/>
                  <a:gd name="connsiteX2" fmla="*/ 181750 w 249482"/>
                  <a:gd name="connsiteY2" fmla="*/ 319799 h 319799"/>
                  <a:gd name="connsiteX3" fmla="*/ 159825 w 249482"/>
                  <a:gd name="connsiteY3" fmla="*/ 243612 h 319799"/>
                  <a:gd name="connsiteX4" fmla="*/ 49951 w 249482"/>
                  <a:gd name="connsiteY4" fmla="*/ 243612 h 319799"/>
                  <a:gd name="connsiteX5" fmla="*/ 26808 w 249482"/>
                  <a:gd name="connsiteY5" fmla="*/ 319799 h 319799"/>
                  <a:gd name="connsiteX6" fmla="*/ 0 w 249482"/>
                  <a:gd name="connsiteY6" fmla="*/ 319799 h 319799"/>
                  <a:gd name="connsiteX7" fmla="*/ 98400 w 249482"/>
                  <a:gd name="connsiteY7" fmla="*/ 0 h 319799"/>
                  <a:gd name="connsiteX8" fmla="*/ 155408 w 249482"/>
                  <a:gd name="connsiteY8" fmla="*/ 0 h 319799"/>
                  <a:gd name="connsiteX9" fmla="*/ 57009 w 249482"/>
                  <a:gd name="connsiteY9" fmla="*/ 220003 h 319799"/>
                  <a:gd name="connsiteX10" fmla="*/ 153245 w 249482"/>
                  <a:gd name="connsiteY10" fmla="*/ 220003 h 319799"/>
                  <a:gd name="connsiteX11" fmla="*/ 106391 w 249482"/>
                  <a:gd name="connsiteY11" fmla="*/ 57847 h 319799"/>
                  <a:gd name="connsiteX12" fmla="*/ 56918 w 249482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2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400" y="0"/>
                    </a:lnTo>
                    <a:lnTo>
                      <a:pt x="155408" y="0"/>
                    </a:lnTo>
                    <a:close/>
                    <a:moveTo>
                      <a:pt x="57009" y="220003"/>
                    </a:moveTo>
                    <a:lnTo>
                      <a:pt x="153245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1423E2-303B-EBAF-E7F3-5D197B3F3A9F}"/>
                  </a:ext>
                </a:extLst>
              </p:cNvPr>
              <p:cNvSpPr/>
              <p:nvPr/>
            </p:nvSpPr>
            <p:spPr>
              <a:xfrm>
                <a:off x="7784226" y="3376164"/>
                <a:ext cx="169706" cy="319799"/>
              </a:xfrm>
              <a:custGeom>
                <a:avLst/>
                <a:gdLst>
                  <a:gd name="connsiteX0" fmla="*/ 66036 w 169706"/>
                  <a:gd name="connsiteY0" fmla="*/ 0 h 319799"/>
                  <a:gd name="connsiteX1" fmla="*/ 66036 w 169706"/>
                  <a:gd name="connsiteY1" fmla="*/ 295909 h 319799"/>
                  <a:gd name="connsiteX2" fmla="*/ 169706 w 169706"/>
                  <a:gd name="connsiteY2" fmla="*/ 295909 h 319799"/>
                  <a:gd name="connsiteX3" fmla="*/ 169706 w 169706"/>
                  <a:gd name="connsiteY3" fmla="*/ 319799 h 319799"/>
                  <a:gd name="connsiteX4" fmla="*/ 0 w 169706"/>
                  <a:gd name="connsiteY4" fmla="*/ 319799 h 319799"/>
                  <a:gd name="connsiteX5" fmla="*/ 0 w 169706"/>
                  <a:gd name="connsiteY5" fmla="*/ 0 h 319799"/>
                  <a:gd name="connsiteX6" fmla="*/ 66036 w 169706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6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422342E-6748-37F7-9EF1-4D9D8D0472D1}"/>
                  </a:ext>
                </a:extLst>
              </p:cNvPr>
              <p:cNvSpPr/>
              <p:nvPr/>
            </p:nvSpPr>
            <p:spPr>
              <a:xfrm>
                <a:off x="7999466" y="3376164"/>
                <a:ext cx="66980" cy="319799"/>
              </a:xfrm>
              <a:custGeom>
                <a:avLst/>
                <a:gdLst>
                  <a:gd name="connsiteX0" fmla="*/ 66981 w 66980"/>
                  <a:gd name="connsiteY0" fmla="*/ 0 h 319799"/>
                  <a:gd name="connsiteX1" fmla="*/ 0 w 66980"/>
                  <a:gd name="connsiteY1" fmla="*/ 0 h 319799"/>
                  <a:gd name="connsiteX2" fmla="*/ 0 w 66980"/>
                  <a:gd name="connsiteY2" fmla="*/ 319799 h 319799"/>
                  <a:gd name="connsiteX3" fmla="*/ 66981 w 66980"/>
                  <a:gd name="connsiteY3" fmla="*/ 319799 h 319799"/>
                  <a:gd name="connsiteX4" fmla="*/ 66981 w 66980"/>
                  <a:gd name="connsiteY4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80" h="319799">
                    <a:moveTo>
                      <a:pt x="66981" y="0"/>
                    </a:moveTo>
                    <a:lnTo>
                      <a:pt x="0" y="0"/>
                    </a:lnTo>
                    <a:lnTo>
                      <a:pt x="0" y="319799"/>
                    </a:lnTo>
                    <a:lnTo>
                      <a:pt x="66981" y="319799"/>
                    </a:lnTo>
                    <a:lnTo>
                      <a:pt x="66981" y="0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45B89C3-8667-2319-6A4E-246E8D5A677B}"/>
                </a:ext>
              </a:extLst>
            </p:cNvPr>
            <p:cNvGrpSpPr/>
            <p:nvPr userDrawn="1"/>
          </p:nvGrpSpPr>
          <p:grpSpPr>
            <a:xfrm>
              <a:off x="4120408" y="2911049"/>
              <a:ext cx="1239407" cy="1035903"/>
              <a:chOff x="4115261" y="2981203"/>
              <a:chExt cx="1239407" cy="103590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5C0B893-71C4-BBB4-5BA5-4697C4136974}"/>
                  </a:ext>
                </a:extLst>
              </p:cNvPr>
              <p:cNvSpPr/>
              <p:nvPr/>
            </p:nvSpPr>
            <p:spPr>
              <a:xfrm>
                <a:off x="4115261" y="2981203"/>
                <a:ext cx="577878" cy="476081"/>
              </a:xfrm>
              <a:custGeom>
                <a:avLst/>
                <a:gdLst>
                  <a:gd name="connsiteX0" fmla="*/ 0 w 577878"/>
                  <a:gd name="connsiteY0" fmla="*/ 476082 h 476081"/>
                  <a:gd name="connsiteX1" fmla="*/ 577878 w 577878"/>
                  <a:gd name="connsiteY1" fmla="*/ 0 h 476081"/>
                  <a:gd name="connsiteX2" fmla="*/ 577878 w 577878"/>
                  <a:gd name="connsiteY2" fmla="*/ 118348 h 476081"/>
                  <a:gd name="connsiteX3" fmla="*/ 486148 w 577878"/>
                  <a:gd name="connsiteY3" fmla="*/ 118348 h 476081"/>
                  <a:gd name="connsiteX4" fmla="*/ 486148 w 577878"/>
                  <a:gd name="connsiteY4" fmla="*/ 385711 h 476081"/>
                  <a:gd name="connsiteX5" fmla="*/ 221536 w 577878"/>
                  <a:gd name="connsiteY5" fmla="*/ 385711 h 476081"/>
                  <a:gd name="connsiteX6" fmla="*/ 221536 w 577878"/>
                  <a:gd name="connsiteY6" fmla="*/ 476082 h 476081"/>
                  <a:gd name="connsiteX7" fmla="*/ 0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0" y="476082"/>
                    </a:moveTo>
                    <a:cubicBezTo>
                      <a:pt x="24423" y="220447"/>
                      <a:pt x="270575" y="17017"/>
                      <a:pt x="577878" y="0"/>
                    </a:cubicBezTo>
                    <a:lnTo>
                      <a:pt x="577878" y="118348"/>
                    </a:lnTo>
                    <a:lnTo>
                      <a:pt x="486148" y="118348"/>
                    </a:lnTo>
                    <a:lnTo>
                      <a:pt x="486148" y="385711"/>
                    </a:lnTo>
                    <a:lnTo>
                      <a:pt x="221536" y="385711"/>
                    </a:lnTo>
                    <a:lnTo>
                      <a:pt x="221536" y="476082"/>
                    </a:lnTo>
                    <a:lnTo>
                      <a:pt x="0" y="476082"/>
                    </a:lnTo>
                    <a:close/>
                  </a:path>
                </a:pathLst>
              </a:custGeom>
              <a:solidFill>
                <a:srgbClr val="D6004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4F120CB-02AD-82F8-21B0-B964EC0BA615}"/>
                  </a:ext>
                </a:extLst>
              </p:cNvPr>
              <p:cNvSpPr/>
              <p:nvPr/>
            </p:nvSpPr>
            <p:spPr>
              <a:xfrm>
                <a:off x="4115261" y="3541025"/>
                <a:ext cx="577878" cy="476081"/>
              </a:xfrm>
              <a:custGeom>
                <a:avLst/>
                <a:gdLst>
                  <a:gd name="connsiteX0" fmla="*/ 577878 w 577878"/>
                  <a:gd name="connsiteY0" fmla="*/ 476082 h 476081"/>
                  <a:gd name="connsiteX1" fmla="*/ 0 w 577878"/>
                  <a:gd name="connsiteY1" fmla="*/ 0 h 476081"/>
                  <a:gd name="connsiteX2" fmla="*/ 221536 w 577878"/>
                  <a:gd name="connsiteY2" fmla="*/ 0 h 476081"/>
                  <a:gd name="connsiteX3" fmla="*/ 221536 w 577878"/>
                  <a:gd name="connsiteY3" fmla="*/ 93352 h 476081"/>
                  <a:gd name="connsiteX4" fmla="*/ 486726 w 577878"/>
                  <a:gd name="connsiteY4" fmla="*/ 93352 h 476081"/>
                  <a:gd name="connsiteX5" fmla="*/ 486726 w 577878"/>
                  <a:gd name="connsiteY5" fmla="*/ 357735 h 476081"/>
                  <a:gd name="connsiteX6" fmla="*/ 577878 w 577878"/>
                  <a:gd name="connsiteY6" fmla="*/ 357735 h 476081"/>
                  <a:gd name="connsiteX7" fmla="*/ 577878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577878" y="476082"/>
                    </a:moveTo>
                    <a:cubicBezTo>
                      <a:pt x="270575" y="459066"/>
                      <a:pt x="24423" y="255635"/>
                      <a:pt x="0" y="0"/>
                    </a:cubicBezTo>
                    <a:lnTo>
                      <a:pt x="221536" y="0"/>
                    </a:lnTo>
                    <a:lnTo>
                      <a:pt x="221536" y="93352"/>
                    </a:lnTo>
                    <a:lnTo>
                      <a:pt x="486726" y="93352"/>
                    </a:lnTo>
                    <a:lnTo>
                      <a:pt x="486726" y="357735"/>
                    </a:lnTo>
                    <a:lnTo>
                      <a:pt x="577878" y="357735"/>
                    </a:lnTo>
                    <a:lnTo>
                      <a:pt x="577878" y="476082"/>
                    </a:lnTo>
                    <a:close/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1966F3E-8213-81DA-B6D4-67E298162425}"/>
                  </a:ext>
                </a:extLst>
              </p:cNvPr>
              <p:cNvSpPr/>
              <p:nvPr/>
            </p:nvSpPr>
            <p:spPr>
              <a:xfrm>
                <a:off x="4776791" y="3540830"/>
                <a:ext cx="577877" cy="476178"/>
              </a:xfrm>
              <a:custGeom>
                <a:avLst/>
                <a:gdLst>
                  <a:gd name="connsiteX0" fmla="*/ 577877 w 577877"/>
                  <a:gd name="connsiteY0" fmla="*/ 97 h 476178"/>
                  <a:gd name="connsiteX1" fmla="*/ 0 w 577877"/>
                  <a:gd name="connsiteY1" fmla="*/ 476178 h 476178"/>
                  <a:gd name="connsiteX2" fmla="*/ 0 w 577877"/>
                  <a:gd name="connsiteY2" fmla="*/ 357831 h 476178"/>
                  <a:gd name="connsiteX3" fmla="*/ 92692 w 577877"/>
                  <a:gd name="connsiteY3" fmla="*/ 357831 h 476178"/>
                  <a:gd name="connsiteX4" fmla="*/ 92692 w 577877"/>
                  <a:gd name="connsiteY4" fmla="*/ 93352 h 476178"/>
                  <a:gd name="connsiteX5" fmla="*/ 356343 w 577877"/>
                  <a:gd name="connsiteY5" fmla="*/ 93352 h 476178"/>
                  <a:gd name="connsiteX6" fmla="*/ 356343 w 577877"/>
                  <a:gd name="connsiteY6" fmla="*/ 0 h 476178"/>
                  <a:gd name="connsiteX7" fmla="*/ 577877 w 577877"/>
                  <a:gd name="connsiteY7" fmla="*/ 0 h 47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178">
                    <a:moveTo>
                      <a:pt x="577877" y="97"/>
                    </a:moveTo>
                    <a:cubicBezTo>
                      <a:pt x="553459" y="255731"/>
                      <a:pt x="307305" y="459162"/>
                      <a:pt x="0" y="476178"/>
                    </a:cubicBezTo>
                    <a:lnTo>
                      <a:pt x="0" y="357831"/>
                    </a:lnTo>
                    <a:lnTo>
                      <a:pt x="92692" y="357831"/>
                    </a:lnTo>
                    <a:lnTo>
                      <a:pt x="92692" y="93352"/>
                    </a:lnTo>
                    <a:lnTo>
                      <a:pt x="356343" y="93352"/>
                    </a:lnTo>
                    <a:lnTo>
                      <a:pt x="356343" y="0"/>
                    </a:lnTo>
                    <a:lnTo>
                      <a:pt x="577877" y="0"/>
                    </a:lnTo>
                  </a:path>
                </a:pathLst>
              </a:custGeom>
              <a:solidFill>
                <a:srgbClr val="2B4995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71C805-7AEC-3693-4D0D-0F0F9EB277B1}"/>
                  </a:ext>
                </a:extLst>
              </p:cNvPr>
              <p:cNvSpPr/>
              <p:nvPr/>
            </p:nvSpPr>
            <p:spPr>
              <a:xfrm>
                <a:off x="4776791" y="2981203"/>
                <a:ext cx="577877" cy="476081"/>
              </a:xfrm>
              <a:custGeom>
                <a:avLst/>
                <a:gdLst>
                  <a:gd name="connsiteX0" fmla="*/ 0 w 577877"/>
                  <a:gd name="connsiteY0" fmla="*/ 0 h 476081"/>
                  <a:gd name="connsiteX1" fmla="*/ 577877 w 577877"/>
                  <a:gd name="connsiteY1" fmla="*/ 476082 h 476081"/>
                  <a:gd name="connsiteX2" fmla="*/ 356343 w 577877"/>
                  <a:gd name="connsiteY2" fmla="*/ 476082 h 476081"/>
                  <a:gd name="connsiteX3" fmla="*/ 356343 w 577877"/>
                  <a:gd name="connsiteY3" fmla="*/ 385711 h 476081"/>
                  <a:gd name="connsiteX4" fmla="*/ 93076 w 577877"/>
                  <a:gd name="connsiteY4" fmla="*/ 385711 h 476081"/>
                  <a:gd name="connsiteX5" fmla="*/ 93268 w 577877"/>
                  <a:gd name="connsiteY5" fmla="*/ 118348 h 476081"/>
                  <a:gd name="connsiteX6" fmla="*/ 0 w 577877"/>
                  <a:gd name="connsiteY6" fmla="*/ 118348 h 476081"/>
                  <a:gd name="connsiteX7" fmla="*/ 0 w 577877"/>
                  <a:gd name="connsiteY7" fmla="*/ 0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081">
                    <a:moveTo>
                      <a:pt x="0" y="0"/>
                    </a:moveTo>
                    <a:cubicBezTo>
                      <a:pt x="307305" y="17017"/>
                      <a:pt x="553459" y="220447"/>
                      <a:pt x="577877" y="476082"/>
                    </a:cubicBezTo>
                    <a:lnTo>
                      <a:pt x="356343" y="476082"/>
                    </a:lnTo>
                    <a:lnTo>
                      <a:pt x="356343" y="385711"/>
                    </a:lnTo>
                    <a:lnTo>
                      <a:pt x="93076" y="385711"/>
                    </a:lnTo>
                    <a:lnTo>
                      <a:pt x="93268" y="118348"/>
                    </a:lnTo>
                    <a:lnTo>
                      <a:pt x="0" y="118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2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4923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Hvít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65038A6C-8CBC-5125-2745-E2B019CFA5AD}"/>
              </a:ext>
            </a:extLst>
          </p:cNvPr>
          <p:cNvGrpSpPr/>
          <p:nvPr userDrawn="1"/>
        </p:nvGrpSpPr>
        <p:grpSpPr>
          <a:xfrm>
            <a:off x="5567212" y="3219760"/>
            <a:ext cx="2504381" cy="411695"/>
            <a:chOff x="5562065" y="3289914"/>
            <a:chExt cx="2504381" cy="41169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B02B1D2-84E3-7963-A6A4-4CACF2033883}"/>
                </a:ext>
              </a:extLst>
            </p:cNvPr>
            <p:cNvSpPr/>
            <p:nvPr/>
          </p:nvSpPr>
          <p:spPr>
            <a:xfrm>
              <a:off x="5562065" y="3376164"/>
              <a:ext cx="169705" cy="319799"/>
            </a:xfrm>
            <a:custGeom>
              <a:avLst/>
              <a:gdLst>
                <a:gd name="connsiteX0" fmla="*/ 66036 w 169705"/>
                <a:gd name="connsiteY0" fmla="*/ 0 h 319799"/>
                <a:gd name="connsiteX1" fmla="*/ 66036 w 169705"/>
                <a:gd name="connsiteY1" fmla="*/ 295909 h 319799"/>
                <a:gd name="connsiteX2" fmla="*/ 169706 w 169705"/>
                <a:gd name="connsiteY2" fmla="*/ 295909 h 319799"/>
                <a:gd name="connsiteX3" fmla="*/ 169706 w 169705"/>
                <a:gd name="connsiteY3" fmla="*/ 319799 h 319799"/>
                <a:gd name="connsiteX4" fmla="*/ 0 w 169705"/>
                <a:gd name="connsiteY4" fmla="*/ 319799 h 319799"/>
                <a:gd name="connsiteX5" fmla="*/ 0 w 169705"/>
                <a:gd name="connsiteY5" fmla="*/ 0 h 319799"/>
                <a:gd name="connsiteX6" fmla="*/ 66036 w 169705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5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C884514-E651-29B4-FD89-FC194D796E69}"/>
                </a:ext>
              </a:extLst>
            </p:cNvPr>
            <p:cNvSpPr/>
            <p:nvPr/>
          </p:nvSpPr>
          <p:spPr>
            <a:xfrm>
              <a:off x="5753593" y="3376164"/>
              <a:ext cx="249481" cy="319799"/>
            </a:xfrm>
            <a:custGeom>
              <a:avLst/>
              <a:gdLst>
                <a:gd name="connsiteX0" fmla="*/ 155408 w 249481"/>
                <a:gd name="connsiteY0" fmla="*/ 0 h 319799"/>
                <a:gd name="connsiteX1" fmla="*/ 249482 w 249481"/>
                <a:gd name="connsiteY1" fmla="*/ 319799 h 319799"/>
                <a:gd name="connsiteX2" fmla="*/ 181750 w 249481"/>
                <a:gd name="connsiteY2" fmla="*/ 319799 h 319799"/>
                <a:gd name="connsiteX3" fmla="*/ 159825 w 249481"/>
                <a:gd name="connsiteY3" fmla="*/ 243612 h 319799"/>
                <a:gd name="connsiteX4" fmla="*/ 49951 w 249481"/>
                <a:gd name="connsiteY4" fmla="*/ 243612 h 319799"/>
                <a:gd name="connsiteX5" fmla="*/ 26808 w 249481"/>
                <a:gd name="connsiteY5" fmla="*/ 319799 h 319799"/>
                <a:gd name="connsiteX6" fmla="*/ 0 w 249481"/>
                <a:gd name="connsiteY6" fmla="*/ 319799 h 319799"/>
                <a:gd name="connsiteX7" fmla="*/ 98399 w 249481"/>
                <a:gd name="connsiteY7" fmla="*/ 0 h 319799"/>
                <a:gd name="connsiteX8" fmla="*/ 155408 w 249481"/>
                <a:gd name="connsiteY8" fmla="*/ 0 h 319799"/>
                <a:gd name="connsiteX9" fmla="*/ 56918 w 249481"/>
                <a:gd name="connsiteY9" fmla="*/ 220003 h 319799"/>
                <a:gd name="connsiteX10" fmla="*/ 153143 w 249481"/>
                <a:gd name="connsiteY10" fmla="*/ 220003 h 319799"/>
                <a:gd name="connsiteX11" fmla="*/ 106391 w 249481"/>
                <a:gd name="connsiteY11" fmla="*/ 57847 h 319799"/>
                <a:gd name="connsiteX12" fmla="*/ 56918 w 249481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1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399" y="0"/>
                  </a:lnTo>
                  <a:lnTo>
                    <a:pt x="155408" y="0"/>
                  </a:lnTo>
                  <a:close/>
                  <a:moveTo>
                    <a:pt x="56918" y="220003"/>
                  </a:moveTo>
                  <a:lnTo>
                    <a:pt x="153143" y="220003"/>
                  </a:lnTo>
                  <a:lnTo>
                    <a:pt x="106391" y="57847"/>
                  </a:lnTo>
                  <a:lnTo>
                    <a:pt x="56918" y="220003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15F292F-1EF2-6CB9-D1DF-9F5287D922AD}"/>
                </a:ext>
              </a:extLst>
            </p:cNvPr>
            <p:cNvSpPr/>
            <p:nvPr/>
          </p:nvSpPr>
          <p:spPr>
            <a:xfrm>
              <a:off x="6042667" y="3376164"/>
              <a:ext cx="217312" cy="319799"/>
            </a:xfrm>
            <a:custGeom>
              <a:avLst/>
              <a:gdLst>
                <a:gd name="connsiteX0" fmla="*/ 217312 w 217312"/>
                <a:gd name="connsiteY0" fmla="*/ 0 h 319799"/>
                <a:gd name="connsiteX1" fmla="*/ 217312 w 217312"/>
                <a:gd name="connsiteY1" fmla="*/ 319799 h 319799"/>
                <a:gd name="connsiteX2" fmla="*/ 166132 w 217312"/>
                <a:gd name="connsiteY2" fmla="*/ 319799 h 319799"/>
                <a:gd name="connsiteX3" fmla="*/ 24372 w 217312"/>
                <a:gd name="connsiteY3" fmla="*/ 75718 h 319799"/>
                <a:gd name="connsiteX4" fmla="*/ 24372 w 217312"/>
                <a:gd name="connsiteY4" fmla="*/ 319799 h 319799"/>
                <a:gd name="connsiteX5" fmla="*/ 0 w 217312"/>
                <a:gd name="connsiteY5" fmla="*/ 319799 h 319799"/>
                <a:gd name="connsiteX6" fmla="*/ 0 w 217312"/>
                <a:gd name="connsiteY6" fmla="*/ 0 h 319799"/>
                <a:gd name="connsiteX7" fmla="*/ 50429 w 217312"/>
                <a:gd name="connsiteY7" fmla="*/ 0 h 319799"/>
                <a:gd name="connsiteX8" fmla="*/ 193976 w 217312"/>
                <a:gd name="connsiteY8" fmla="*/ 244176 h 319799"/>
                <a:gd name="connsiteX9" fmla="*/ 193976 w 217312"/>
                <a:gd name="connsiteY9" fmla="*/ 0 h 319799"/>
                <a:gd name="connsiteX10" fmla="*/ 217312 w 217312"/>
                <a:gd name="connsiteY10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312" h="319799">
                  <a:moveTo>
                    <a:pt x="217312" y="0"/>
                  </a:moveTo>
                  <a:lnTo>
                    <a:pt x="217312" y="319799"/>
                  </a:lnTo>
                  <a:lnTo>
                    <a:pt x="166132" y="319799"/>
                  </a:lnTo>
                  <a:lnTo>
                    <a:pt x="24372" y="75718"/>
                  </a:lnTo>
                  <a:lnTo>
                    <a:pt x="24372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50429" y="0"/>
                  </a:lnTo>
                  <a:lnTo>
                    <a:pt x="193976" y="244176"/>
                  </a:lnTo>
                  <a:lnTo>
                    <a:pt x="193976" y="0"/>
                  </a:lnTo>
                  <a:lnTo>
                    <a:pt x="217312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F5AA0D-B814-40B1-6208-9665DB123AF3}"/>
                </a:ext>
              </a:extLst>
            </p:cNvPr>
            <p:cNvSpPr/>
            <p:nvPr/>
          </p:nvSpPr>
          <p:spPr>
            <a:xfrm>
              <a:off x="6321507" y="3376164"/>
              <a:ext cx="252009" cy="319799"/>
            </a:xfrm>
            <a:custGeom>
              <a:avLst/>
              <a:gdLst>
                <a:gd name="connsiteX0" fmla="*/ 0 w 252009"/>
                <a:gd name="connsiteY0" fmla="*/ 319799 h 319799"/>
                <a:gd name="connsiteX1" fmla="*/ 0 w 252009"/>
                <a:gd name="connsiteY1" fmla="*/ 0 h 319799"/>
                <a:gd name="connsiteX2" fmla="*/ 107233 w 252009"/>
                <a:gd name="connsiteY2" fmla="*/ 0 h 319799"/>
                <a:gd name="connsiteX3" fmla="*/ 207420 w 252009"/>
                <a:gd name="connsiteY3" fmla="*/ 33955 h 319799"/>
                <a:gd name="connsiteX4" fmla="*/ 252009 w 252009"/>
                <a:gd name="connsiteY4" fmla="*/ 159053 h 319799"/>
                <a:gd name="connsiteX5" fmla="*/ 192086 w 252009"/>
                <a:gd name="connsiteY5" fmla="*/ 297978 h 319799"/>
                <a:gd name="connsiteX6" fmla="*/ 104319 w 252009"/>
                <a:gd name="connsiteY6" fmla="*/ 319799 h 319799"/>
                <a:gd name="connsiteX7" fmla="*/ 0 w 252009"/>
                <a:gd name="connsiteY7" fmla="*/ 319799 h 319799"/>
                <a:gd name="connsiteX8" fmla="*/ 66036 w 252009"/>
                <a:gd name="connsiteY8" fmla="*/ 298731 h 319799"/>
                <a:gd name="connsiteX9" fmla="*/ 99709 w 252009"/>
                <a:gd name="connsiteY9" fmla="*/ 298731 h 319799"/>
                <a:gd name="connsiteX10" fmla="*/ 162546 w 252009"/>
                <a:gd name="connsiteY10" fmla="*/ 267598 h 319799"/>
                <a:gd name="connsiteX11" fmla="*/ 180805 w 252009"/>
                <a:gd name="connsiteY11" fmla="*/ 157736 h 319799"/>
                <a:gd name="connsiteX12" fmla="*/ 175717 w 252009"/>
                <a:gd name="connsiteY12" fmla="*/ 84840 h 319799"/>
                <a:gd name="connsiteX13" fmla="*/ 134326 w 252009"/>
                <a:gd name="connsiteY13" fmla="*/ 28405 h 319799"/>
                <a:gd name="connsiteX14" fmla="*/ 99709 w 252009"/>
                <a:gd name="connsiteY14" fmla="*/ 21351 h 319799"/>
                <a:gd name="connsiteX15" fmla="*/ 66036 w 252009"/>
                <a:gd name="connsiteY15" fmla="*/ 21351 h 319799"/>
                <a:gd name="connsiteX16" fmla="*/ 66036 w 252009"/>
                <a:gd name="connsiteY16" fmla="*/ 298731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009" h="319799">
                  <a:moveTo>
                    <a:pt x="0" y="319799"/>
                  </a:moveTo>
                  <a:lnTo>
                    <a:pt x="0" y="0"/>
                  </a:lnTo>
                  <a:lnTo>
                    <a:pt x="107233" y="0"/>
                  </a:lnTo>
                  <a:cubicBezTo>
                    <a:pt x="148999" y="0"/>
                    <a:pt x="182399" y="11287"/>
                    <a:pt x="207420" y="33955"/>
                  </a:cubicBezTo>
                  <a:cubicBezTo>
                    <a:pt x="237154" y="60856"/>
                    <a:pt x="252009" y="102524"/>
                    <a:pt x="252009" y="159053"/>
                  </a:cubicBezTo>
                  <a:cubicBezTo>
                    <a:pt x="252009" y="225741"/>
                    <a:pt x="232065" y="272018"/>
                    <a:pt x="192086" y="297978"/>
                  </a:cubicBezTo>
                  <a:cubicBezTo>
                    <a:pt x="169706" y="312557"/>
                    <a:pt x="140439" y="319799"/>
                    <a:pt x="104319" y="319799"/>
                  </a:cubicBezTo>
                  <a:lnTo>
                    <a:pt x="0" y="319799"/>
                  </a:lnTo>
                  <a:close/>
                  <a:moveTo>
                    <a:pt x="66036" y="298731"/>
                  </a:moveTo>
                  <a:lnTo>
                    <a:pt x="99709" y="298731"/>
                  </a:lnTo>
                  <a:cubicBezTo>
                    <a:pt x="127462" y="298731"/>
                    <a:pt x="148442" y="288384"/>
                    <a:pt x="162546" y="267598"/>
                  </a:cubicBezTo>
                  <a:cubicBezTo>
                    <a:pt x="174692" y="249820"/>
                    <a:pt x="180805" y="213138"/>
                    <a:pt x="180805" y="157736"/>
                  </a:cubicBezTo>
                  <a:cubicBezTo>
                    <a:pt x="180805" y="123687"/>
                    <a:pt x="179109" y="99421"/>
                    <a:pt x="175717" y="84840"/>
                  </a:cubicBezTo>
                  <a:cubicBezTo>
                    <a:pt x="169421" y="57375"/>
                    <a:pt x="155590" y="38564"/>
                    <a:pt x="134326" y="28405"/>
                  </a:cubicBezTo>
                  <a:cubicBezTo>
                    <a:pt x="124548" y="23703"/>
                    <a:pt x="113073" y="21351"/>
                    <a:pt x="99709" y="21351"/>
                  </a:cubicBezTo>
                  <a:lnTo>
                    <a:pt x="66036" y="21351"/>
                  </a:lnTo>
                  <a:lnTo>
                    <a:pt x="66036" y="298731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99E1D9C-24F9-70AD-6765-493C312803DF}"/>
                </a:ext>
              </a:extLst>
            </p:cNvPr>
            <p:cNvSpPr/>
            <p:nvPr/>
          </p:nvSpPr>
          <p:spPr>
            <a:xfrm>
              <a:off x="6607667" y="3370711"/>
              <a:ext cx="223425" cy="330898"/>
            </a:xfrm>
            <a:custGeom>
              <a:avLst/>
              <a:gdLst>
                <a:gd name="connsiteX0" fmla="*/ 209594 w 223425"/>
                <a:gd name="connsiteY0" fmla="*/ 90767 h 330898"/>
                <a:gd name="connsiteX1" fmla="*/ 176957 w 223425"/>
                <a:gd name="connsiteY1" fmla="*/ 99138 h 330898"/>
                <a:gd name="connsiteX2" fmla="*/ 179871 w 223425"/>
                <a:gd name="connsiteY2" fmla="*/ 72708 h 330898"/>
                <a:gd name="connsiteX3" fmla="*/ 165289 w 223425"/>
                <a:gd name="connsiteY3" fmla="*/ 39693 h 330898"/>
                <a:gd name="connsiteX4" fmla="*/ 109225 w 223425"/>
                <a:gd name="connsiteY4" fmla="*/ 19564 h 330898"/>
                <a:gd name="connsiteX5" fmla="*/ 55131 w 223425"/>
                <a:gd name="connsiteY5" fmla="*/ 41574 h 330898"/>
                <a:gd name="connsiteX6" fmla="*/ 46570 w 223425"/>
                <a:gd name="connsiteY6" fmla="*/ 69416 h 330898"/>
                <a:gd name="connsiteX7" fmla="*/ 54095 w 223425"/>
                <a:gd name="connsiteY7" fmla="*/ 95469 h 330898"/>
                <a:gd name="connsiteX8" fmla="*/ 106960 w 223425"/>
                <a:gd name="connsiteY8" fmla="*/ 127073 h 330898"/>
                <a:gd name="connsiteX9" fmla="*/ 212508 w 223425"/>
                <a:gd name="connsiteY9" fmla="*/ 190563 h 330898"/>
                <a:gd name="connsiteX10" fmla="*/ 223425 w 223425"/>
                <a:gd name="connsiteY10" fmla="*/ 236746 h 330898"/>
                <a:gd name="connsiteX11" fmla="*/ 176195 w 223425"/>
                <a:gd name="connsiteY11" fmla="*/ 315944 h 330898"/>
                <a:gd name="connsiteX12" fmla="*/ 110159 w 223425"/>
                <a:gd name="connsiteY12" fmla="*/ 330898 h 330898"/>
                <a:gd name="connsiteX13" fmla="*/ 9039 w 223425"/>
                <a:gd name="connsiteY13" fmla="*/ 284245 h 330898"/>
                <a:gd name="connsiteX14" fmla="*/ 0 w 223425"/>
                <a:gd name="connsiteY14" fmla="*/ 248597 h 330898"/>
                <a:gd name="connsiteX15" fmla="*/ 1229 w 223425"/>
                <a:gd name="connsiteY15" fmla="*/ 225835 h 330898"/>
                <a:gd name="connsiteX16" fmla="*/ 36314 w 223425"/>
                <a:gd name="connsiteY16" fmla="*/ 216241 h 330898"/>
                <a:gd name="connsiteX17" fmla="*/ 30952 w 223425"/>
                <a:gd name="connsiteY17" fmla="*/ 251607 h 330898"/>
                <a:gd name="connsiteX18" fmla="*/ 56064 w 223425"/>
                <a:gd name="connsiteY18" fmla="*/ 298448 h 330898"/>
                <a:gd name="connsiteX19" fmla="*/ 104330 w 223425"/>
                <a:gd name="connsiteY19" fmla="*/ 312745 h 330898"/>
                <a:gd name="connsiteX20" fmla="*/ 153997 w 223425"/>
                <a:gd name="connsiteY20" fmla="*/ 294686 h 330898"/>
                <a:gd name="connsiteX21" fmla="*/ 170082 w 223425"/>
                <a:gd name="connsiteY21" fmla="*/ 258849 h 330898"/>
                <a:gd name="connsiteX22" fmla="*/ 134531 w 223425"/>
                <a:gd name="connsiteY22" fmla="*/ 209846 h 330898"/>
                <a:gd name="connsiteX23" fmla="*/ 86549 w 223425"/>
                <a:gd name="connsiteY23" fmla="*/ 190186 h 330898"/>
                <a:gd name="connsiteX24" fmla="*/ 24930 w 223425"/>
                <a:gd name="connsiteY24" fmla="*/ 153881 h 330898"/>
                <a:gd name="connsiteX25" fmla="*/ 2072 w 223425"/>
                <a:gd name="connsiteY25" fmla="*/ 89450 h 330898"/>
                <a:gd name="connsiteX26" fmla="*/ 30110 w 223425"/>
                <a:gd name="connsiteY26" fmla="*/ 26900 h 330898"/>
                <a:gd name="connsiteX27" fmla="*/ 112231 w 223425"/>
                <a:gd name="connsiteY27" fmla="*/ 0 h 330898"/>
                <a:gd name="connsiteX28" fmla="*/ 193418 w 223425"/>
                <a:gd name="connsiteY28" fmla="*/ 32074 h 330898"/>
                <a:gd name="connsiteX29" fmla="*/ 208752 w 223425"/>
                <a:gd name="connsiteY29" fmla="*/ 69604 h 330898"/>
                <a:gd name="connsiteX30" fmla="*/ 209685 w 223425"/>
                <a:gd name="connsiteY30" fmla="*/ 90672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3425" h="330898">
                  <a:moveTo>
                    <a:pt x="209594" y="90767"/>
                  </a:moveTo>
                  <a:lnTo>
                    <a:pt x="176957" y="99138"/>
                  </a:lnTo>
                  <a:cubicBezTo>
                    <a:pt x="178927" y="88509"/>
                    <a:pt x="179871" y="79668"/>
                    <a:pt x="179871" y="72708"/>
                  </a:cubicBezTo>
                  <a:cubicBezTo>
                    <a:pt x="179871" y="60667"/>
                    <a:pt x="174977" y="49663"/>
                    <a:pt x="165289" y="39693"/>
                  </a:cubicBezTo>
                  <a:cubicBezTo>
                    <a:pt x="152301" y="26242"/>
                    <a:pt x="133586" y="19564"/>
                    <a:pt x="109225" y="19564"/>
                  </a:cubicBezTo>
                  <a:cubicBezTo>
                    <a:pt x="82690" y="19564"/>
                    <a:pt x="64727" y="26900"/>
                    <a:pt x="55131" y="41574"/>
                  </a:cubicBezTo>
                  <a:cubicBezTo>
                    <a:pt x="49484" y="50321"/>
                    <a:pt x="46570" y="59633"/>
                    <a:pt x="46570" y="69416"/>
                  </a:cubicBezTo>
                  <a:cubicBezTo>
                    <a:pt x="46570" y="78633"/>
                    <a:pt x="49109" y="87287"/>
                    <a:pt x="54095" y="95469"/>
                  </a:cubicBezTo>
                  <a:cubicBezTo>
                    <a:pt x="60583" y="106098"/>
                    <a:pt x="78171" y="116632"/>
                    <a:pt x="106960" y="127073"/>
                  </a:cubicBezTo>
                  <a:cubicBezTo>
                    <a:pt x="164436" y="148049"/>
                    <a:pt x="199622" y="169212"/>
                    <a:pt x="212508" y="190563"/>
                  </a:cubicBezTo>
                  <a:cubicBezTo>
                    <a:pt x="219851" y="203072"/>
                    <a:pt x="223425" y="218405"/>
                    <a:pt x="223425" y="236746"/>
                  </a:cubicBezTo>
                  <a:cubicBezTo>
                    <a:pt x="223425" y="271736"/>
                    <a:pt x="207625" y="298073"/>
                    <a:pt x="176195" y="315944"/>
                  </a:cubicBezTo>
                  <a:cubicBezTo>
                    <a:pt x="158698" y="325913"/>
                    <a:pt x="136591" y="330898"/>
                    <a:pt x="110159" y="330898"/>
                  </a:cubicBezTo>
                  <a:cubicBezTo>
                    <a:pt x="59172" y="330898"/>
                    <a:pt x="25397" y="315379"/>
                    <a:pt x="9039" y="284245"/>
                  </a:cubicBezTo>
                  <a:cubicBezTo>
                    <a:pt x="3017" y="272865"/>
                    <a:pt x="0" y="261013"/>
                    <a:pt x="0" y="248597"/>
                  </a:cubicBezTo>
                  <a:cubicBezTo>
                    <a:pt x="0" y="242953"/>
                    <a:pt x="376" y="235429"/>
                    <a:pt x="1229" y="225835"/>
                  </a:cubicBezTo>
                  <a:lnTo>
                    <a:pt x="36314" y="216241"/>
                  </a:lnTo>
                  <a:cubicBezTo>
                    <a:pt x="32739" y="229974"/>
                    <a:pt x="30952" y="241731"/>
                    <a:pt x="30952" y="251607"/>
                  </a:cubicBezTo>
                  <a:cubicBezTo>
                    <a:pt x="30952" y="271171"/>
                    <a:pt x="39330" y="286785"/>
                    <a:pt x="56064" y="298448"/>
                  </a:cubicBezTo>
                  <a:cubicBezTo>
                    <a:pt x="69519" y="307948"/>
                    <a:pt x="85604" y="312745"/>
                    <a:pt x="104330" y="312745"/>
                  </a:cubicBezTo>
                  <a:cubicBezTo>
                    <a:pt x="124935" y="312745"/>
                    <a:pt x="141486" y="306725"/>
                    <a:pt x="153997" y="294686"/>
                  </a:cubicBezTo>
                  <a:cubicBezTo>
                    <a:pt x="164720" y="284339"/>
                    <a:pt x="170082" y="272394"/>
                    <a:pt x="170082" y="258849"/>
                  </a:cubicBezTo>
                  <a:cubicBezTo>
                    <a:pt x="170082" y="239003"/>
                    <a:pt x="158232" y="222731"/>
                    <a:pt x="134531" y="209846"/>
                  </a:cubicBezTo>
                  <a:cubicBezTo>
                    <a:pt x="129818" y="207306"/>
                    <a:pt x="113824" y="200815"/>
                    <a:pt x="86549" y="190186"/>
                  </a:cubicBezTo>
                  <a:cubicBezTo>
                    <a:pt x="57760" y="178899"/>
                    <a:pt x="37258" y="166860"/>
                    <a:pt x="24930" y="153881"/>
                  </a:cubicBezTo>
                  <a:cubicBezTo>
                    <a:pt x="9687" y="137985"/>
                    <a:pt x="2072" y="116445"/>
                    <a:pt x="2072" y="89450"/>
                  </a:cubicBezTo>
                  <a:cubicBezTo>
                    <a:pt x="2072" y="64149"/>
                    <a:pt x="11384" y="43267"/>
                    <a:pt x="30110" y="26900"/>
                  </a:cubicBezTo>
                  <a:cubicBezTo>
                    <a:pt x="50611" y="8936"/>
                    <a:pt x="77989" y="0"/>
                    <a:pt x="112231" y="0"/>
                  </a:cubicBezTo>
                  <a:cubicBezTo>
                    <a:pt x="147975" y="0"/>
                    <a:pt x="174977" y="10722"/>
                    <a:pt x="193418" y="32074"/>
                  </a:cubicBezTo>
                  <a:cubicBezTo>
                    <a:pt x="202161" y="42421"/>
                    <a:pt x="207340" y="54930"/>
                    <a:pt x="208752" y="69604"/>
                  </a:cubicBezTo>
                  <a:cubicBezTo>
                    <a:pt x="209412" y="76376"/>
                    <a:pt x="209685" y="83336"/>
                    <a:pt x="209685" y="90672"/>
                  </a:cubicBez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B491891-DF79-D4A1-3E66-5ACCBC603776}"/>
                </a:ext>
              </a:extLst>
            </p:cNvPr>
            <p:cNvSpPr/>
            <p:nvPr/>
          </p:nvSpPr>
          <p:spPr>
            <a:xfrm>
              <a:off x="6870411" y="3376164"/>
              <a:ext cx="238564" cy="319799"/>
            </a:xfrm>
            <a:custGeom>
              <a:avLst/>
              <a:gdLst>
                <a:gd name="connsiteX0" fmla="*/ 0 w 238564"/>
                <a:gd name="connsiteY0" fmla="*/ 319799 h 319799"/>
                <a:gd name="connsiteX1" fmla="*/ 0 w 238564"/>
                <a:gd name="connsiteY1" fmla="*/ 0 h 319799"/>
                <a:gd name="connsiteX2" fmla="*/ 110159 w 238564"/>
                <a:gd name="connsiteY2" fmla="*/ 0 h 319799"/>
                <a:gd name="connsiteX3" fmla="*/ 198119 w 238564"/>
                <a:gd name="connsiteY3" fmla="*/ 19000 h 319799"/>
                <a:gd name="connsiteX4" fmla="*/ 238565 w 238564"/>
                <a:gd name="connsiteY4" fmla="*/ 91801 h 319799"/>
                <a:gd name="connsiteX5" fmla="*/ 103761 w 238564"/>
                <a:gd name="connsiteY5" fmla="*/ 186895 h 319799"/>
                <a:gd name="connsiteX6" fmla="*/ 67732 w 238564"/>
                <a:gd name="connsiteY6" fmla="*/ 186895 h 319799"/>
                <a:gd name="connsiteX7" fmla="*/ 67732 w 238564"/>
                <a:gd name="connsiteY7" fmla="*/ 319706 h 319799"/>
                <a:gd name="connsiteX8" fmla="*/ 0 w 238564"/>
                <a:gd name="connsiteY8" fmla="*/ 319706 h 319799"/>
                <a:gd name="connsiteX9" fmla="*/ 0 w 238564"/>
                <a:gd name="connsiteY9" fmla="*/ 319799 h 319799"/>
                <a:gd name="connsiteX10" fmla="*/ 67732 w 238564"/>
                <a:gd name="connsiteY10" fmla="*/ 164697 h 319799"/>
                <a:gd name="connsiteX11" fmla="*/ 98217 w 238564"/>
                <a:gd name="connsiteY11" fmla="*/ 164697 h 319799"/>
                <a:gd name="connsiteX12" fmla="*/ 153530 w 238564"/>
                <a:gd name="connsiteY12" fmla="*/ 147579 h 319799"/>
                <a:gd name="connsiteX13" fmla="*/ 170833 w 238564"/>
                <a:gd name="connsiteY13" fmla="*/ 93494 h 319799"/>
                <a:gd name="connsiteX14" fmla="*/ 144776 w 238564"/>
                <a:gd name="connsiteY14" fmla="*/ 32827 h 319799"/>
                <a:gd name="connsiteX15" fmla="*/ 98217 w 238564"/>
                <a:gd name="connsiteY15" fmla="*/ 22480 h 319799"/>
                <a:gd name="connsiteX16" fmla="*/ 67732 w 238564"/>
                <a:gd name="connsiteY16" fmla="*/ 22480 h 319799"/>
                <a:gd name="connsiteX17" fmla="*/ 67732 w 238564"/>
                <a:gd name="connsiteY17" fmla="*/ 164697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8564" h="319799">
                  <a:moveTo>
                    <a:pt x="0" y="319799"/>
                  </a:moveTo>
                  <a:lnTo>
                    <a:pt x="0" y="0"/>
                  </a:lnTo>
                  <a:lnTo>
                    <a:pt x="110159" y="0"/>
                  </a:lnTo>
                  <a:cubicBezTo>
                    <a:pt x="146848" y="0"/>
                    <a:pt x="176194" y="6302"/>
                    <a:pt x="198119" y="19000"/>
                  </a:cubicBezTo>
                  <a:cubicBezTo>
                    <a:pt x="225121" y="34614"/>
                    <a:pt x="238565" y="58880"/>
                    <a:pt x="238565" y="91801"/>
                  </a:cubicBezTo>
                  <a:cubicBezTo>
                    <a:pt x="238565" y="155196"/>
                    <a:pt x="193600" y="186895"/>
                    <a:pt x="103761" y="186895"/>
                  </a:cubicBezTo>
                  <a:lnTo>
                    <a:pt x="67732" y="186895"/>
                  </a:lnTo>
                  <a:lnTo>
                    <a:pt x="67732" y="319706"/>
                  </a:lnTo>
                  <a:lnTo>
                    <a:pt x="0" y="319706"/>
                  </a:lnTo>
                  <a:lnTo>
                    <a:pt x="0" y="319799"/>
                  </a:lnTo>
                  <a:close/>
                  <a:moveTo>
                    <a:pt x="67732" y="164697"/>
                  </a:moveTo>
                  <a:lnTo>
                    <a:pt x="98217" y="164697"/>
                  </a:lnTo>
                  <a:cubicBezTo>
                    <a:pt x="123705" y="164697"/>
                    <a:pt x="142146" y="158959"/>
                    <a:pt x="153530" y="147579"/>
                  </a:cubicBezTo>
                  <a:cubicBezTo>
                    <a:pt x="165096" y="136197"/>
                    <a:pt x="170833" y="118137"/>
                    <a:pt x="170833" y="93494"/>
                  </a:cubicBezTo>
                  <a:cubicBezTo>
                    <a:pt x="170833" y="63207"/>
                    <a:pt x="162181" y="42984"/>
                    <a:pt x="144776" y="32827"/>
                  </a:cubicBezTo>
                  <a:cubicBezTo>
                    <a:pt x="132926" y="25960"/>
                    <a:pt x="117410" y="22480"/>
                    <a:pt x="98217" y="22480"/>
                  </a:cubicBezTo>
                  <a:lnTo>
                    <a:pt x="67732" y="22480"/>
                  </a:lnTo>
                  <a:lnTo>
                    <a:pt x="67732" y="164697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074885E-23A3-E205-0FF6-7DDEF3BD01D2}"/>
                </a:ext>
              </a:extLst>
            </p:cNvPr>
            <p:cNvSpPr/>
            <p:nvPr/>
          </p:nvSpPr>
          <p:spPr>
            <a:xfrm>
              <a:off x="7140019" y="3289914"/>
              <a:ext cx="102076" cy="406052"/>
            </a:xfrm>
            <a:custGeom>
              <a:avLst/>
              <a:gdLst>
                <a:gd name="connsiteX0" fmla="*/ 17599 w 102076"/>
                <a:gd name="connsiteY0" fmla="*/ 86252 h 406052"/>
                <a:gd name="connsiteX1" fmla="*/ 84580 w 102076"/>
                <a:gd name="connsiteY1" fmla="*/ 86252 h 406052"/>
                <a:gd name="connsiteX2" fmla="*/ 84580 w 102076"/>
                <a:gd name="connsiteY2" fmla="*/ 406052 h 406052"/>
                <a:gd name="connsiteX3" fmla="*/ 17599 w 102076"/>
                <a:gd name="connsiteY3" fmla="*/ 406052 h 406052"/>
                <a:gd name="connsiteX4" fmla="*/ 17599 w 102076"/>
                <a:gd name="connsiteY4" fmla="*/ 86252 h 406052"/>
                <a:gd name="connsiteX5" fmla="*/ 18065 w 102076"/>
                <a:gd name="connsiteY5" fmla="*/ 60481 h 406052"/>
                <a:gd name="connsiteX6" fmla="*/ 0 w 102076"/>
                <a:gd name="connsiteY6" fmla="*/ 60481 h 406052"/>
                <a:gd name="connsiteX7" fmla="*/ 41208 w 102076"/>
                <a:gd name="connsiteY7" fmla="*/ 0 h 406052"/>
                <a:gd name="connsiteX8" fmla="*/ 102076 w 102076"/>
                <a:gd name="connsiteY8" fmla="*/ 0 h 406052"/>
                <a:gd name="connsiteX9" fmla="*/ 17974 w 102076"/>
                <a:gd name="connsiteY9" fmla="*/ 60481 h 40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076" h="406052">
                  <a:moveTo>
                    <a:pt x="17599" y="86252"/>
                  </a:moveTo>
                  <a:lnTo>
                    <a:pt x="84580" y="86252"/>
                  </a:lnTo>
                  <a:lnTo>
                    <a:pt x="84580" y="406052"/>
                  </a:lnTo>
                  <a:lnTo>
                    <a:pt x="17599" y="406052"/>
                  </a:lnTo>
                  <a:lnTo>
                    <a:pt x="17599" y="86252"/>
                  </a:lnTo>
                  <a:close/>
                  <a:moveTo>
                    <a:pt x="18065" y="60481"/>
                  </a:moveTo>
                  <a:lnTo>
                    <a:pt x="0" y="60481"/>
                  </a:lnTo>
                  <a:lnTo>
                    <a:pt x="41208" y="0"/>
                  </a:lnTo>
                  <a:lnTo>
                    <a:pt x="102076" y="0"/>
                  </a:lnTo>
                  <a:lnTo>
                    <a:pt x="17974" y="60481"/>
                  </a:ln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DE3F364-837D-22C1-0E1E-41F79A04C8CA}"/>
                </a:ext>
              </a:extLst>
            </p:cNvPr>
            <p:cNvSpPr/>
            <p:nvPr/>
          </p:nvSpPr>
          <p:spPr>
            <a:xfrm>
              <a:off x="7264953" y="3376164"/>
              <a:ext cx="230756" cy="319799"/>
            </a:xfrm>
            <a:custGeom>
              <a:avLst/>
              <a:gdLst>
                <a:gd name="connsiteX0" fmla="*/ 230756 w 230756"/>
                <a:gd name="connsiteY0" fmla="*/ 0 h 319799"/>
                <a:gd name="connsiteX1" fmla="*/ 230756 w 230756"/>
                <a:gd name="connsiteY1" fmla="*/ 23891 h 319799"/>
                <a:gd name="connsiteX2" fmla="*/ 150787 w 230756"/>
                <a:gd name="connsiteY2" fmla="*/ 23891 h 319799"/>
                <a:gd name="connsiteX3" fmla="*/ 150787 w 230756"/>
                <a:gd name="connsiteY3" fmla="*/ 319799 h 319799"/>
                <a:gd name="connsiteX4" fmla="*/ 80425 w 230756"/>
                <a:gd name="connsiteY4" fmla="*/ 319799 h 319799"/>
                <a:gd name="connsiteX5" fmla="*/ 80425 w 230756"/>
                <a:gd name="connsiteY5" fmla="*/ 23891 h 319799"/>
                <a:gd name="connsiteX6" fmla="*/ 0 w 230756"/>
                <a:gd name="connsiteY6" fmla="*/ 23891 h 319799"/>
                <a:gd name="connsiteX7" fmla="*/ 0 w 230756"/>
                <a:gd name="connsiteY7" fmla="*/ 0 h 319799"/>
                <a:gd name="connsiteX8" fmla="*/ 230756 w 230756"/>
                <a:gd name="connsiteY8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56" h="319799">
                  <a:moveTo>
                    <a:pt x="230756" y="0"/>
                  </a:moveTo>
                  <a:lnTo>
                    <a:pt x="230756" y="23891"/>
                  </a:lnTo>
                  <a:lnTo>
                    <a:pt x="150787" y="23891"/>
                  </a:lnTo>
                  <a:lnTo>
                    <a:pt x="150787" y="319799"/>
                  </a:lnTo>
                  <a:lnTo>
                    <a:pt x="80425" y="319799"/>
                  </a:lnTo>
                  <a:lnTo>
                    <a:pt x="80425" y="23891"/>
                  </a:lnTo>
                  <a:lnTo>
                    <a:pt x="0" y="23891"/>
                  </a:lnTo>
                  <a:lnTo>
                    <a:pt x="0" y="0"/>
                  </a:lnTo>
                  <a:lnTo>
                    <a:pt x="230756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743D744-1661-BE81-621E-37CA5F95342D}"/>
                </a:ext>
              </a:extLst>
            </p:cNvPr>
            <p:cNvSpPr/>
            <p:nvPr/>
          </p:nvSpPr>
          <p:spPr>
            <a:xfrm>
              <a:off x="7484041" y="3376164"/>
              <a:ext cx="249482" cy="319799"/>
            </a:xfrm>
            <a:custGeom>
              <a:avLst/>
              <a:gdLst>
                <a:gd name="connsiteX0" fmla="*/ 155408 w 249482"/>
                <a:gd name="connsiteY0" fmla="*/ 0 h 319799"/>
                <a:gd name="connsiteX1" fmla="*/ 249482 w 249482"/>
                <a:gd name="connsiteY1" fmla="*/ 319799 h 319799"/>
                <a:gd name="connsiteX2" fmla="*/ 181750 w 249482"/>
                <a:gd name="connsiteY2" fmla="*/ 319799 h 319799"/>
                <a:gd name="connsiteX3" fmla="*/ 159825 w 249482"/>
                <a:gd name="connsiteY3" fmla="*/ 243612 h 319799"/>
                <a:gd name="connsiteX4" fmla="*/ 49951 w 249482"/>
                <a:gd name="connsiteY4" fmla="*/ 243612 h 319799"/>
                <a:gd name="connsiteX5" fmla="*/ 26808 w 249482"/>
                <a:gd name="connsiteY5" fmla="*/ 319799 h 319799"/>
                <a:gd name="connsiteX6" fmla="*/ 0 w 249482"/>
                <a:gd name="connsiteY6" fmla="*/ 319799 h 319799"/>
                <a:gd name="connsiteX7" fmla="*/ 98400 w 249482"/>
                <a:gd name="connsiteY7" fmla="*/ 0 h 319799"/>
                <a:gd name="connsiteX8" fmla="*/ 155408 w 249482"/>
                <a:gd name="connsiteY8" fmla="*/ 0 h 319799"/>
                <a:gd name="connsiteX9" fmla="*/ 57009 w 249482"/>
                <a:gd name="connsiteY9" fmla="*/ 220003 h 319799"/>
                <a:gd name="connsiteX10" fmla="*/ 153245 w 249482"/>
                <a:gd name="connsiteY10" fmla="*/ 220003 h 319799"/>
                <a:gd name="connsiteX11" fmla="*/ 106391 w 249482"/>
                <a:gd name="connsiteY11" fmla="*/ 57847 h 319799"/>
                <a:gd name="connsiteX12" fmla="*/ 56918 w 249482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2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400" y="0"/>
                  </a:lnTo>
                  <a:lnTo>
                    <a:pt x="155408" y="0"/>
                  </a:lnTo>
                  <a:close/>
                  <a:moveTo>
                    <a:pt x="57009" y="220003"/>
                  </a:moveTo>
                  <a:lnTo>
                    <a:pt x="153245" y="220003"/>
                  </a:lnTo>
                  <a:lnTo>
                    <a:pt x="106391" y="57847"/>
                  </a:lnTo>
                  <a:lnTo>
                    <a:pt x="56918" y="220003"/>
                  </a:ln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D1423E2-303B-EBAF-E7F3-5D197B3F3A9F}"/>
                </a:ext>
              </a:extLst>
            </p:cNvPr>
            <p:cNvSpPr/>
            <p:nvPr/>
          </p:nvSpPr>
          <p:spPr>
            <a:xfrm>
              <a:off x="7784226" y="3376164"/>
              <a:ext cx="169706" cy="319799"/>
            </a:xfrm>
            <a:custGeom>
              <a:avLst/>
              <a:gdLst>
                <a:gd name="connsiteX0" fmla="*/ 66036 w 169706"/>
                <a:gd name="connsiteY0" fmla="*/ 0 h 319799"/>
                <a:gd name="connsiteX1" fmla="*/ 66036 w 169706"/>
                <a:gd name="connsiteY1" fmla="*/ 295909 h 319799"/>
                <a:gd name="connsiteX2" fmla="*/ 169706 w 169706"/>
                <a:gd name="connsiteY2" fmla="*/ 295909 h 319799"/>
                <a:gd name="connsiteX3" fmla="*/ 169706 w 169706"/>
                <a:gd name="connsiteY3" fmla="*/ 319799 h 319799"/>
                <a:gd name="connsiteX4" fmla="*/ 0 w 169706"/>
                <a:gd name="connsiteY4" fmla="*/ 319799 h 319799"/>
                <a:gd name="connsiteX5" fmla="*/ 0 w 169706"/>
                <a:gd name="connsiteY5" fmla="*/ 0 h 319799"/>
                <a:gd name="connsiteX6" fmla="*/ 66036 w 169706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6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22342E-6748-37F7-9EF1-4D9D8D0472D1}"/>
                </a:ext>
              </a:extLst>
            </p:cNvPr>
            <p:cNvSpPr/>
            <p:nvPr/>
          </p:nvSpPr>
          <p:spPr>
            <a:xfrm>
              <a:off x="7999466" y="3376164"/>
              <a:ext cx="66980" cy="319799"/>
            </a:xfrm>
            <a:custGeom>
              <a:avLst/>
              <a:gdLst>
                <a:gd name="connsiteX0" fmla="*/ 66981 w 66980"/>
                <a:gd name="connsiteY0" fmla="*/ 0 h 319799"/>
                <a:gd name="connsiteX1" fmla="*/ 0 w 66980"/>
                <a:gd name="connsiteY1" fmla="*/ 0 h 319799"/>
                <a:gd name="connsiteX2" fmla="*/ 0 w 66980"/>
                <a:gd name="connsiteY2" fmla="*/ 319799 h 319799"/>
                <a:gd name="connsiteX3" fmla="*/ 66981 w 66980"/>
                <a:gd name="connsiteY3" fmla="*/ 319799 h 319799"/>
                <a:gd name="connsiteX4" fmla="*/ 66981 w 66980"/>
                <a:gd name="connsiteY4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80" h="319799">
                  <a:moveTo>
                    <a:pt x="66981" y="0"/>
                  </a:moveTo>
                  <a:lnTo>
                    <a:pt x="0" y="0"/>
                  </a:lnTo>
                  <a:lnTo>
                    <a:pt x="0" y="319799"/>
                  </a:lnTo>
                  <a:lnTo>
                    <a:pt x="66981" y="319799"/>
                  </a:lnTo>
                  <a:lnTo>
                    <a:pt x="66981" y="0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45B89C3-8667-2319-6A4E-246E8D5A677B}"/>
              </a:ext>
            </a:extLst>
          </p:cNvPr>
          <p:cNvGrpSpPr/>
          <p:nvPr userDrawn="1"/>
        </p:nvGrpSpPr>
        <p:grpSpPr>
          <a:xfrm>
            <a:off x="4120408" y="2911049"/>
            <a:ext cx="1239407" cy="1035903"/>
            <a:chOff x="4115261" y="2981203"/>
            <a:chExt cx="1239407" cy="103590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C0B893-71C4-BBB4-5BA5-4697C4136974}"/>
                </a:ext>
              </a:extLst>
            </p:cNvPr>
            <p:cNvSpPr/>
            <p:nvPr/>
          </p:nvSpPr>
          <p:spPr>
            <a:xfrm>
              <a:off x="4115261" y="2981203"/>
              <a:ext cx="577878" cy="476081"/>
            </a:xfrm>
            <a:custGeom>
              <a:avLst/>
              <a:gdLst>
                <a:gd name="connsiteX0" fmla="*/ 0 w 577878"/>
                <a:gd name="connsiteY0" fmla="*/ 476082 h 476081"/>
                <a:gd name="connsiteX1" fmla="*/ 577878 w 577878"/>
                <a:gd name="connsiteY1" fmla="*/ 0 h 476081"/>
                <a:gd name="connsiteX2" fmla="*/ 577878 w 577878"/>
                <a:gd name="connsiteY2" fmla="*/ 118348 h 476081"/>
                <a:gd name="connsiteX3" fmla="*/ 486148 w 577878"/>
                <a:gd name="connsiteY3" fmla="*/ 118348 h 476081"/>
                <a:gd name="connsiteX4" fmla="*/ 486148 w 577878"/>
                <a:gd name="connsiteY4" fmla="*/ 385711 h 476081"/>
                <a:gd name="connsiteX5" fmla="*/ 221536 w 577878"/>
                <a:gd name="connsiteY5" fmla="*/ 385711 h 476081"/>
                <a:gd name="connsiteX6" fmla="*/ 221536 w 577878"/>
                <a:gd name="connsiteY6" fmla="*/ 476082 h 476081"/>
                <a:gd name="connsiteX7" fmla="*/ 0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0" y="476082"/>
                  </a:moveTo>
                  <a:cubicBezTo>
                    <a:pt x="24423" y="220447"/>
                    <a:pt x="270575" y="17017"/>
                    <a:pt x="577878" y="0"/>
                  </a:cubicBezTo>
                  <a:lnTo>
                    <a:pt x="577878" y="118348"/>
                  </a:lnTo>
                  <a:lnTo>
                    <a:pt x="486148" y="118348"/>
                  </a:lnTo>
                  <a:lnTo>
                    <a:pt x="486148" y="385711"/>
                  </a:lnTo>
                  <a:lnTo>
                    <a:pt x="221536" y="385711"/>
                  </a:lnTo>
                  <a:lnTo>
                    <a:pt x="221536" y="476082"/>
                  </a:lnTo>
                  <a:lnTo>
                    <a:pt x="0" y="476082"/>
                  </a:lnTo>
                  <a:close/>
                </a:path>
              </a:pathLst>
            </a:custGeom>
            <a:solidFill>
              <a:srgbClr val="D6004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4F120CB-02AD-82F8-21B0-B964EC0BA615}"/>
                </a:ext>
              </a:extLst>
            </p:cNvPr>
            <p:cNvSpPr/>
            <p:nvPr/>
          </p:nvSpPr>
          <p:spPr>
            <a:xfrm>
              <a:off x="4115261" y="3541025"/>
              <a:ext cx="577878" cy="476081"/>
            </a:xfrm>
            <a:custGeom>
              <a:avLst/>
              <a:gdLst>
                <a:gd name="connsiteX0" fmla="*/ 577878 w 577878"/>
                <a:gd name="connsiteY0" fmla="*/ 476082 h 476081"/>
                <a:gd name="connsiteX1" fmla="*/ 0 w 577878"/>
                <a:gd name="connsiteY1" fmla="*/ 0 h 476081"/>
                <a:gd name="connsiteX2" fmla="*/ 221536 w 577878"/>
                <a:gd name="connsiteY2" fmla="*/ 0 h 476081"/>
                <a:gd name="connsiteX3" fmla="*/ 221536 w 577878"/>
                <a:gd name="connsiteY3" fmla="*/ 93352 h 476081"/>
                <a:gd name="connsiteX4" fmla="*/ 486726 w 577878"/>
                <a:gd name="connsiteY4" fmla="*/ 93352 h 476081"/>
                <a:gd name="connsiteX5" fmla="*/ 486726 w 577878"/>
                <a:gd name="connsiteY5" fmla="*/ 357735 h 476081"/>
                <a:gd name="connsiteX6" fmla="*/ 577878 w 577878"/>
                <a:gd name="connsiteY6" fmla="*/ 357735 h 476081"/>
                <a:gd name="connsiteX7" fmla="*/ 577878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577878" y="476082"/>
                  </a:moveTo>
                  <a:cubicBezTo>
                    <a:pt x="270575" y="459066"/>
                    <a:pt x="24423" y="255635"/>
                    <a:pt x="0" y="0"/>
                  </a:cubicBezTo>
                  <a:lnTo>
                    <a:pt x="221536" y="0"/>
                  </a:lnTo>
                  <a:lnTo>
                    <a:pt x="221536" y="93352"/>
                  </a:lnTo>
                  <a:lnTo>
                    <a:pt x="486726" y="93352"/>
                  </a:lnTo>
                  <a:lnTo>
                    <a:pt x="486726" y="357735"/>
                  </a:lnTo>
                  <a:lnTo>
                    <a:pt x="577878" y="357735"/>
                  </a:lnTo>
                  <a:lnTo>
                    <a:pt x="577878" y="476082"/>
                  </a:lnTo>
                  <a:close/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1966F3E-8213-81DA-B6D4-67E298162425}"/>
                </a:ext>
              </a:extLst>
            </p:cNvPr>
            <p:cNvSpPr/>
            <p:nvPr/>
          </p:nvSpPr>
          <p:spPr>
            <a:xfrm>
              <a:off x="4776791" y="3540830"/>
              <a:ext cx="577877" cy="476178"/>
            </a:xfrm>
            <a:custGeom>
              <a:avLst/>
              <a:gdLst>
                <a:gd name="connsiteX0" fmla="*/ 577877 w 577877"/>
                <a:gd name="connsiteY0" fmla="*/ 97 h 476178"/>
                <a:gd name="connsiteX1" fmla="*/ 0 w 577877"/>
                <a:gd name="connsiteY1" fmla="*/ 476178 h 476178"/>
                <a:gd name="connsiteX2" fmla="*/ 0 w 577877"/>
                <a:gd name="connsiteY2" fmla="*/ 357831 h 476178"/>
                <a:gd name="connsiteX3" fmla="*/ 92692 w 577877"/>
                <a:gd name="connsiteY3" fmla="*/ 357831 h 476178"/>
                <a:gd name="connsiteX4" fmla="*/ 92692 w 577877"/>
                <a:gd name="connsiteY4" fmla="*/ 93352 h 476178"/>
                <a:gd name="connsiteX5" fmla="*/ 356343 w 577877"/>
                <a:gd name="connsiteY5" fmla="*/ 93352 h 476178"/>
                <a:gd name="connsiteX6" fmla="*/ 356343 w 577877"/>
                <a:gd name="connsiteY6" fmla="*/ 0 h 476178"/>
                <a:gd name="connsiteX7" fmla="*/ 577877 w 577877"/>
                <a:gd name="connsiteY7" fmla="*/ 0 h 47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178">
                  <a:moveTo>
                    <a:pt x="577877" y="97"/>
                  </a:moveTo>
                  <a:cubicBezTo>
                    <a:pt x="553459" y="255731"/>
                    <a:pt x="307305" y="459162"/>
                    <a:pt x="0" y="476178"/>
                  </a:cubicBezTo>
                  <a:lnTo>
                    <a:pt x="0" y="357831"/>
                  </a:lnTo>
                  <a:lnTo>
                    <a:pt x="92692" y="357831"/>
                  </a:lnTo>
                  <a:lnTo>
                    <a:pt x="92692" y="93352"/>
                  </a:lnTo>
                  <a:lnTo>
                    <a:pt x="356343" y="93352"/>
                  </a:lnTo>
                  <a:lnTo>
                    <a:pt x="356343" y="0"/>
                  </a:lnTo>
                  <a:lnTo>
                    <a:pt x="577877" y="0"/>
                  </a:lnTo>
                </a:path>
              </a:pathLst>
            </a:custGeom>
            <a:solidFill>
              <a:srgbClr val="2B4995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71C805-7AEC-3693-4D0D-0F0F9EB277B1}"/>
                </a:ext>
              </a:extLst>
            </p:cNvPr>
            <p:cNvSpPr/>
            <p:nvPr/>
          </p:nvSpPr>
          <p:spPr>
            <a:xfrm>
              <a:off x="4776791" y="2981203"/>
              <a:ext cx="577877" cy="476081"/>
            </a:xfrm>
            <a:custGeom>
              <a:avLst/>
              <a:gdLst>
                <a:gd name="connsiteX0" fmla="*/ 0 w 577877"/>
                <a:gd name="connsiteY0" fmla="*/ 0 h 476081"/>
                <a:gd name="connsiteX1" fmla="*/ 577877 w 577877"/>
                <a:gd name="connsiteY1" fmla="*/ 476082 h 476081"/>
                <a:gd name="connsiteX2" fmla="*/ 356343 w 577877"/>
                <a:gd name="connsiteY2" fmla="*/ 476082 h 476081"/>
                <a:gd name="connsiteX3" fmla="*/ 356343 w 577877"/>
                <a:gd name="connsiteY3" fmla="*/ 385711 h 476081"/>
                <a:gd name="connsiteX4" fmla="*/ 93076 w 577877"/>
                <a:gd name="connsiteY4" fmla="*/ 385711 h 476081"/>
                <a:gd name="connsiteX5" fmla="*/ 93268 w 577877"/>
                <a:gd name="connsiteY5" fmla="*/ 118348 h 476081"/>
                <a:gd name="connsiteX6" fmla="*/ 0 w 577877"/>
                <a:gd name="connsiteY6" fmla="*/ 118348 h 476081"/>
                <a:gd name="connsiteX7" fmla="*/ 0 w 577877"/>
                <a:gd name="connsiteY7" fmla="*/ 0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081">
                  <a:moveTo>
                    <a:pt x="0" y="0"/>
                  </a:moveTo>
                  <a:cubicBezTo>
                    <a:pt x="307305" y="17017"/>
                    <a:pt x="553459" y="220447"/>
                    <a:pt x="577877" y="476082"/>
                  </a:cubicBezTo>
                  <a:lnTo>
                    <a:pt x="356343" y="476082"/>
                  </a:lnTo>
                  <a:lnTo>
                    <a:pt x="356343" y="385711"/>
                  </a:lnTo>
                  <a:lnTo>
                    <a:pt x="93076" y="385711"/>
                  </a:lnTo>
                  <a:lnTo>
                    <a:pt x="93268" y="118348"/>
                  </a:lnTo>
                  <a:lnTo>
                    <a:pt x="0" y="118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81198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Blátt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3DEB3C4-55AD-717E-C478-731C18D9E56C}"/>
              </a:ext>
            </a:extLst>
          </p:cNvPr>
          <p:cNvGrpSpPr/>
          <p:nvPr userDrawn="1"/>
        </p:nvGrpSpPr>
        <p:grpSpPr>
          <a:xfrm>
            <a:off x="4120408" y="2911049"/>
            <a:ext cx="3951185" cy="1035903"/>
            <a:chOff x="4120408" y="2911049"/>
            <a:chExt cx="3951185" cy="1035903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DC85A338-0021-E07A-B8D1-1D09172987D6}"/>
                </a:ext>
              </a:extLst>
            </p:cNvPr>
            <p:cNvGrpSpPr/>
            <p:nvPr userDrawn="1"/>
          </p:nvGrpSpPr>
          <p:grpSpPr>
            <a:xfrm>
              <a:off x="5567212" y="3219760"/>
              <a:ext cx="2504381" cy="411695"/>
              <a:chOff x="5567212" y="3219760"/>
              <a:chExt cx="2504381" cy="411695"/>
            </a:xfrm>
          </p:grpSpPr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8B02B1D2-84E3-7963-A6A4-4CACF2033883}"/>
                  </a:ext>
                </a:extLst>
              </p:cNvPr>
              <p:cNvSpPr/>
              <p:nvPr/>
            </p:nvSpPr>
            <p:spPr>
              <a:xfrm>
                <a:off x="5567212" y="3306010"/>
                <a:ext cx="169705" cy="319799"/>
              </a:xfrm>
              <a:custGeom>
                <a:avLst/>
                <a:gdLst>
                  <a:gd name="connsiteX0" fmla="*/ 66036 w 169705"/>
                  <a:gd name="connsiteY0" fmla="*/ 0 h 319799"/>
                  <a:gd name="connsiteX1" fmla="*/ 66036 w 169705"/>
                  <a:gd name="connsiteY1" fmla="*/ 295909 h 319799"/>
                  <a:gd name="connsiteX2" fmla="*/ 169706 w 169705"/>
                  <a:gd name="connsiteY2" fmla="*/ 295909 h 319799"/>
                  <a:gd name="connsiteX3" fmla="*/ 169706 w 169705"/>
                  <a:gd name="connsiteY3" fmla="*/ 319799 h 319799"/>
                  <a:gd name="connsiteX4" fmla="*/ 0 w 169705"/>
                  <a:gd name="connsiteY4" fmla="*/ 319799 h 319799"/>
                  <a:gd name="connsiteX5" fmla="*/ 0 w 169705"/>
                  <a:gd name="connsiteY5" fmla="*/ 0 h 319799"/>
                  <a:gd name="connsiteX6" fmla="*/ 66036 w 169705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5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DC884514-E651-29B4-FD89-FC194D796E69}"/>
                  </a:ext>
                </a:extLst>
              </p:cNvPr>
              <p:cNvSpPr/>
              <p:nvPr/>
            </p:nvSpPr>
            <p:spPr>
              <a:xfrm>
                <a:off x="5758740" y="3306010"/>
                <a:ext cx="249481" cy="319799"/>
              </a:xfrm>
              <a:custGeom>
                <a:avLst/>
                <a:gdLst>
                  <a:gd name="connsiteX0" fmla="*/ 155408 w 249481"/>
                  <a:gd name="connsiteY0" fmla="*/ 0 h 319799"/>
                  <a:gd name="connsiteX1" fmla="*/ 249482 w 249481"/>
                  <a:gd name="connsiteY1" fmla="*/ 319799 h 319799"/>
                  <a:gd name="connsiteX2" fmla="*/ 181750 w 249481"/>
                  <a:gd name="connsiteY2" fmla="*/ 319799 h 319799"/>
                  <a:gd name="connsiteX3" fmla="*/ 159825 w 249481"/>
                  <a:gd name="connsiteY3" fmla="*/ 243612 h 319799"/>
                  <a:gd name="connsiteX4" fmla="*/ 49951 w 249481"/>
                  <a:gd name="connsiteY4" fmla="*/ 243612 h 319799"/>
                  <a:gd name="connsiteX5" fmla="*/ 26808 w 249481"/>
                  <a:gd name="connsiteY5" fmla="*/ 319799 h 319799"/>
                  <a:gd name="connsiteX6" fmla="*/ 0 w 249481"/>
                  <a:gd name="connsiteY6" fmla="*/ 319799 h 319799"/>
                  <a:gd name="connsiteX7" fmla="*/ 98399 w 249481"/>
                  <a:gd name="connsiteY7" fmla="*/ 0 h 319799"/>
                  <a:gd name="connsiteX8" fmla="*/ 155408 w 249481"/>
                  <a:gd name="connsiteY8" fmla="*/ 0 h 319799"/>
                  <a:gd name="connsiteX9" fmla="*/ 56918 w 249481"/>
                  <a:gd name="connsiteY9" fmla="*/ 220003 h 319799"/>
                  <a:gd name="connsiteX10" fmla="*/ 153143 w 249481"/>
                  <a:gd name="connsiteY10" fmla="*/ 220003 h 319799"/>
                  <a:gd name="connsiteX11" fmla="*/ 106391 w 249481"/>
                  <a:gd name="connsiteY11" fmla="*/ 57847 h 319799"/>
                  <a:gd name="connsiteX12" fmla="*/ 56918 w 249481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1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399" y="0"/>
                    </a:lnTo>
                    <a:lnTo>
                      <a:pt x="155408" y="0"/>
                    </a:lnTo>
                    <a:close/>
                    <a:moveTo>
                      <a:pt x="56918" y="220003"/>
                    </a:moveTo>
                    <a:lnTo>
                      <a:pt x="153143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C15F292F-1EF2-6CB9-D1DF-9F5287D922AD}"/>
                  </a:ext>
                </a:extLst>
              </p:cNvPr>
              <p:cNvSpPr/>
              <p:nvPr/>
            </p:nvSpPr>
            <p:spPr>
              <a:xfrm>
                <a:off x="6047814" y="3306010"/>
                <a:ext cx="217312" cy="319799"/>
              </a:xfrm>
              <a:custGeom>
                <a:avLst/>
                <a:gdLst>
                  <a:gd name="connsiteX0" fmla="*/ 217312 w 217312"/>
                  <a:gd name="connsiteY0" fmla="*/ 0 h 319799"/>
                  <a:gd name="connsiteX1" fmla="*/ 217312 w 217312"/>
                  <a:gd name="connsiteY1" fmla="*/ 319799 h 319799"/>
                  <a:gd name="connsiteX2" fmla="*/ 166132 w 217312"/>
                  <a:gd name="connsiteY2" fmla="*/ 319799 h 319799"/>
                  <a:gd name="connsiteX3" fmla="*/ 24372 w 217312"/>
                  <a:gd name="connsiteY3" fmla="*/ 75718 h 319799"/>
                  <a:gd name="connsiteX4" fmla="*/ 24372 w 217312"/>
                  <a:gd name="connsiteY4" fmla="*/ 319799 h 319799"/>
                  <a:gd name="connsiteX5" fmla="*/ 0 w 217312"/>
                  <a:gd name="connsiteY5" fmla="*/ 319799 h 319799"/>
                  <a:gd name="connsiteX6" fmla="*/ 0 w 217312"/>
                  <a:gd name="connsiteY6" fmla="*/ 0 h 319799"/>
                  <a:gd name="connsiteX7" fmla="*/ 50429 w 217312"/>
                  <a:gd name="connsiteY7" fmla="*/ 0 h 319799"/>
                  <a:gd name="connsiteX8" fmla="*/ 193976 w 217312"/>
                  <a:gd name="connsiteY8" fmla="*/ 244176 h 319799"/>
                  <a:gd name="connsiteX9" fmla="*/ 193976 w 217312"/>
                  <a:gd name="connsiteY9" fmla="*/ 0 h 319799"/>
                  <a:gd name="connsiteX10" fmla="*/ 217312 w 217312"/>
                  <a:gd name="connsiteY10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17312" h="319799">
                    <a:moveTo>
                      <a:pt x="217312" y="0"/>
                    </a:moveTo>
                    <a:lnTo>
                      <a:pt x="217312" y="319799"/>
                    </a:lnTo>
                    <a:lnTo>
                      <a:pt x="166132" y="319799"/>
                    </a:lnTo>
                    <a:lnTo>
                      <a:pt x="24372" y="75718"/>
                    </a:lnTo>
                    <a:lnTo>
                      <a:pt x="24372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50429" y="0"/>
                    </a:lnTo>
                    <a:lnTo>
                      <a:pt x="193976" y="244176"/>
                    </a:lnTo>
                    <a:lnTo>
                      <a:pt x="193976" y="0"/>
                    </a:lnTo>
                    <a:lnTo>
                      <a:pt x="217312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5F5AA0D-B814-40B1-6208-9665DB123AF3}"/>
                  </a:ext>
                </a:extLst>
              </p:cNvPr>
              <p:cNvSpPr/>
              <p:nvPr/>
            </p:nvSpPr>
            <p:spPr>
              <a:xfrm>
                <a:off x="6326654" y="3306010"/>
                <a:ext cx="252009" cy="319799"/>
              </a:xfrm>
              <a:custGeom>
                <a:avLst/>
                <a:gdLst>
                  <a:gd name="connsiteX0" fmla="*/ 0 w 252009"/>
                  <a:gd name="connsiteY0" fmla="*/ 319799 h 319799"/>
                  <a:gd name="connsiteX1" fmla="*/ 0 w 252009"/>
                  <a:gd name="connsiteY1" fmla="*/ 0 h 319799"/>
                  <a:gd name="connsiteX2" fmla="*/ 107233 w 252009"/>
                  <a:gd name="connsiteY2" fmla="*/ 0 h 319799"/>
                  <a:gd name="connsiteX3" fmla="*/ 207420 w 252009"/>
                  <a:gd name="connsiteY3" fmla="*/ 33955 h 319799"/>
                  <a:gd name="connsiteX4" fmla="*/ 252009 w 252009"/>
                  <a:gd name="connsiteY4" fmla="*/ 159053 h 319799"/>
                  <a:gd name="connsiteX5" fmla="*/ 192086 w 252009"/>
                  <a:gd name="connsiteY5" fmla="*/ 297978 h 319799"/>
                  <a:gd name="connsiteX6" fmla="*/ 104319 w 252009"/>
                  <a:gd name="connsiteY6" fmla="*/ 319799 h 319799"/>
                  <a:gd name="connsiteX7" fmla="*/ 0 w 252009"/>
                  <a:gd name="connsiteY7" fmla="*/ 319799 h 319799"/>
                  <a:gd name="connsiteX8" fmla="*/ 66036 w 252009"/>
                  <a:gd name="connsiteY8" fmla="*/ 298731 h 319799"/>
                  <a:gd name="connsiteX9" fmla="*/ 99709 w 252009"/>
                  <a:gd name="connsiteY9" fmla="*/ 298731 h 319799"/>
                  <a:gd name="connsiteX10" fmla="*/ 162546 w 252009"/>
                  <a:gd name="connsiteY10" fmla="*/ 267598 h 319799"/>
                  <a:gd name="connsiteX11" fmla="*/ 180805 w 252009"/>
                  <a:gd name="connsiteY11" fmla="*/ 157736 h 319799"/>
                  <a:gd name="connsiteX12" fmla="*/ 175717 w 252009"/>
                  <a:gd name="connsiteY12" fmla="*/ 84840 h 319799"/>
                  <a:gd name="connsiteX13" fmla="*/ 134326 w 252009"/>
                  <a:gd name="connsiteY13" fmla="*/ 28405 h 319799"/>
                  <a:gd name="connsiteX14" fmla="*/ 99709 w 252009"/>
                  <a:gd name="connsiteY14" fmla="*/ 21351 h 319799"/>
                  <a:gd name="connsiteX15" fmla="*/ 66036 w 252009"/>
                  <a:gd name="connsiteY15" fmla="*/ 21351 h 319799"/>
                  <a:gd name="connsiteX16" fmla="*/ 66036 w 252009"/>
                  <a:gd name="connsiteY16" fmla="*/ 298731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52009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07233" y="0"/>
                    </a:lnTo>
                    <a:cubicBezTo>
                      <a:pt x="148999" y="0"/>
                      <a:pt x="182399" y="11287"/>
                      <a:pt x="207420" y="33955"/>
                    </a:cubicBezTo>
                    <a:cubicBezTo>
                      <a:pt x="237154" y="60856"/>
                      <a:pt x="252009" y="102524"/>
                      <a:pt x="252009" y="159053"/>
                    </a:cubicBezTo>
                    <a:cubicBezTo>
                      <a:pt x="252009" y="225741"/>
                      <a:pt x="232065" y="272018"/>
                      <a:pt x="192086" y="297978"/>
                    </a:cubicBezTo>
                    <a:cubicBezTo>
                      <a:pt x="169706" y="312557"/>
                      <a:pt x="140439" y="319799"/>
                      <a:pt x="104319" y="319799"/>
                    </a:cubicBezTo>
                    <a:lnTo>
                      <a:pt x="0" y="319799"/>
                    </a:lnTo>
                    <a:close/>
                    <a:moveTo>
                      <a:pt x="66036" y="298731"/>
                    </a:moveTo>
                    <a:lnTo>
                      <a:pt x="99709" y="298731"/>
                    </a:lnTo>
                    <a:cubicBezTo>
                      <a:pt x="127462" y="298731"/>
                      <a:pt x="148442" y="288384"/>
                      <a:pt x="162546" y="267598"/>
                    </a:cubicBezTo>
                    <a:cubicBezTo>
                      <a:pt x="174692" y="249820"/>
                      <a:pt x="180805" y="213138"/>
                      <a:pt x="180805" y="157736"/>
                    </a:cubicBezTo>
                    <a:cubicBezTo>
                      <a:pt x="180805" y="123687"/>
                      <a:pt x="179109" y="99421"/>
                      <a:pt x="175717" y="84840"/>
                    </a:cubicBezTo>
                    <a:cubicBezTo>
                      <a:pt x="169421" y="57375"/>
                      <a:pt x="155590" y="38564"/>
                      <a:pt x="134326" y="28405"/>
                    </a:cubicBezTo>
                    <a:cubicBezTo>
                      <a:pt x="124548" y="23703"/>
                      <a:pt x="113073" y="21351"/>
                      <a:pt x="99709" y="21351"/>
                    </a:cubicBezTo>
                    <a:lnTo>
                      <a:pt x="66036" y="21351"/>
                    </a:lnTo>
                    <a:lnTo>
                      <a:pt x="66036" y="298731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D99E1D9C-24F9-70AD-6765-493C312803DF}"/>
                  </a:ext>
                </a:extLst>
              </p:cNvPr>
              <p:cNvSpPr/>
              <p:nvPr/>
            </p:nvSpPr>
            <p:spPr>
              <a:xfrm>
                <a:off x="6612814" y="3300557"/>
                <a:ext cx="223425" cy="330898"/>
              </a:xfrm>
              <a:custGeom>
                <a:avLst/>
                <a:gdLst>
                  <a:gd name="connsiteX0" fmla="*/ 209594 w 223425"/>
                  <a:gd name="connsiteY0" fmla="*/ 90767 h 330898"/>
                  <a:gd name="connsiteX1" fmla="*/ 176957 w 223425"/>
                  <a:gd name="connsiteY1" fmla="*/ 99138 h 330898"/>
                  <a:gd name="connsiteX2" fmla="*/ 179871 w 223425"/>
                  <a:gd name="connsiteY2" fmla="*/ 72708 h 330898"/>
                  <a:gd name="connsiteX3" fmla="*/ 165289 w 223425"/>
                  <a:gd name="connsiteY3" fmla="*/ 39693 h 330898"/>
                  <a:gd name="connsiteX4" fmla="*/ 109225 w 223425"/>
                  <a:gd name="connsiteY4" fmla="*/ 19564 h 330898"/>
                  <a:gd name="connsiteX5" fmla="*/ 55131 w 223425"/>
                  <a:gd name="connsiteY5" fmla="*/ 41574 h 330898"/>
                  <a:gd name="connsiteX6" fmla="*/ 46570 w 223425"/>
                  <a:gd name="connsiteY6" fmla="*/ 69416 h 330898"/>
                  <a:gd name="connsiteX7" fmla="*/ 54095 w 223425"/>
                  <a:gd name="connsiteY7" fmla="*/ 95469 h 330898"/>
                  <a:gd name="connsiteX8" fmla="*/ 106960 w 223425"/>
                  <a:gd name="connsiteY8" fmla="*/ 127073 h 330898"/>
                  <a:gd name="connsiteX9" fmla="*/ 212508 w 223425"/>
                  <a:gd name="connsiteY9" fmla="*/ 190563 h 330898"/>
                  <a:gd name="connsiteX10" fmla="*/ 223425 w 223425"/>
                  <a:gd name="connsiteY10" fmla="*/ 236746 h 330898"/>
                  <a:gd name="connsiteX11" fmla="*/ 176195 w 223425"/>
                  <a:gd name="connsiteY11" fmla="*/ 315944 h 330898"/>
                  <a:gd name="connsiteX12" fmla="*/ 110159 w 223425"/>
                  <a:gd name="connsiteY12" fmla="*/ 330898 h 330898"/>
                  <a:gd name="connsiteX13" fmla="*/ 9039 w 223425"/>
                  <a:gd name="connsiteY13" fmla="*/ 284245 h 330898"/>
                  <a:gd name="connsiteX14" fmla="*/ 0 w 223425"/>
                  <a:gd name="connsiteY14" fmla="*/ 248597 h 330898"/>
                  <a:gd name="connsiteX15" fmla="*/ 1229 w 223425"/>
                  <a:gd name="connsiteY15" fmla="*/ 225835 h 330898"/>
                  <a:gd name="connsiteX16" fmla="*/ 36314 w 223425"/>
                  <a:gd name="connsiteY16" fmla="*/ 216241 h 330898"/>
                  <a:gd name="connsiteX17" fmla="*/ 30952 w 223425"/>
                  <a:gd name="connsiteY17" fmla="*/ 251607 h 330898"/>
                  <a:gd name="connsiteX18" fmla="*/ 56064 w 223425"/>
                  <a:gd name="connsiteY18" fmla="*/ 298448 h 330898"/>
                  <a:gd name="connsiteX19" fmla="*/ 104330 w 223425"/>
                  <a:gd name="connsiteY19" fmla="*/ 312745 h 330898"/>
                  <a:gd name="connsiteX20" fmla="*/ 153997 w 223425"/>
                  <a:gd name="connsiteY20" fmla="*/ 294686 h 330898"/>
                  <a:gd name="connsiteX21" fmla="*/ 170082 w 223425"/>
                  <a:gd name="connsiteY21" fmla="*/ 258849 h 330898"/>
                  <a:gd name="connsiteX22" fmla="*/ 134531 w 223425"/>
                  <a:gd name="connsiteY22" fmla="*/ 209846 h 330898"/>
                  <a:gd name="connsiteX23" fmla="*/ 86549 w 223425"/>
                  <a:gd name="connsiteY23" fmla="*/ 190186 h 330898"/>
                  <a:gd name="connsiteX24" fmla="*/ 24930 w 223425"/>
                  <a:gd name="connsiteY24" fmla="*/ 153881 h 330898"/>
                  <a:gd name="connsiteX25" fmla="*/ 2072 w 223425"/>
                  <a:gd name="connsiteY25" fmla="*/ 89450 h 330898"/>
                  <a:gd name="connsiteX26" fmla="*/ 30110 w 223425"/>
                  <a:gd name="connsiteY26" fmla="*/ 26900 h 330898"/>
                  <a:gd name="connsiteX27" fmla="*/ 112231 w 223425"/>
                  <a:gd name="connsiteY27" fmla="*/ 0 h 330898"/>
                  <a:gd name="connsiteX28" fmla="*/ 193418 w 223425"/>
                  <a:gd name="connsiteY28" fmla="*/ 32074 h 330898"/>
                  <a:gd name="connsiteX29" fmla="*/ 208752 w 223425"/>
                  <a:gd name="connsiteY29" fmla="*/ 69604 h 330898"/>
                  <a:gd name="connsiteX30" fmla="*/ 209685 w 223425"/>
                  <a:gd name="connsiteY30" fmla="*/ 90672 h 3308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223425" h="330898">
                    <a:moveTo>
                      <a:pt x="209594" y="90767"/>
                    </a:moveTo>
                    <a:lnTo>
                      <a:pt x="176957" y="99138"/>
                    </a:lnTo>
                    <a:cubicBezTo>
                      <a:pt x="178927" y="88509"/>
                      <a:pt x="179871" y="79668"/>
                      <a:pt x="179871" y="72708"/>
                    </a:cubicBezTo>
                    <a:cubicBezTo>
                      <a:pt x="179871" y="60667"/>
                      <a:pt x="174977" y="49663"/>
                      <a:pt x="165289" y="39693"/>
                    </a:cubicBezTo>
                    <a:cubicBezTo>
                      <a:pt x="152301" y="26242"/>
                      <a:pt x="133586" y="19564"/>
                      <a:pt x="109225" y="19564"/>
                    </a:cubicBezTo>
                    <a:cubicBezTo>
                      <a:pt x="82690" y="19564"/>
                      <a:pt x="64727" y="26900"/>
                      <a:pt x="55131" y="41574"/>
                    </a:cubicBezTo>
                    <a:cubicBezTo>
                      <a:pt x="49484" y="50321"/>
                      <a:pt x="46570" y="59633"/>
                      <a:pt x="46570" y="69416"/>
                    </a:cubicBezTo>
                    <a:cubicBezTo>
                      <a:pt x="46570" y="78633"/>
                      <a:pt x="49109" y="87287"/>
                      <a:pt x="54095" y="95469"/>
                    </a:cubicBezTo>
                    <a:cubicBezTo>
                      <a:pt x="60583" y="106098"/>
                      <a:pt x="78171" y="116632"/>
                      <a:pt x="106960" y="127073"/>
                    </a:cubicBezTo>
                    <a:cubicBezTo>
                      <a:pt x="164436" y="148049"/>
                      <a:pt x="199622" y="169212"/>
                      <a:pt x="212508" y="190563"/>
                    </a:cubicBezTo>
                    <a:cubicBezTo>
                      <a:pt x="219851" y="203072"/>
                      <a:pt x="223425" y="218405"/>
                      <a:pt x="223425" y="236746"/>
                    </a:cubicBezTo>
                    <a:cubicBezTo>
                      <a:pt x="223425" y="271736"/>
                      <a:pt x="207625" y="298073"/>
                      <a:pt x="176195" y="315944"/>
                    </a:cubicBezTo>
                    <a:cubicBezTo>
                      <a:pt x="158698" y="325913"/>
                      <a:pt x="136591" y="330898"/>
                      <a:pt x="110159" y="330898"/>
                    </a:cubicBezTo>
                    <a:cubicBezTo>
                      <a:pt x="59172" y="330898"/>
                      <a:pt x="25397" y="315379"/>
                      <a:pt x="9039" y="284245"/>
                    </a:cubicBezTo>
                    <a:cubicBezTo>
                      <a:pt x="3017" y="272865"/>
                      <a:pt x="0" y="261013"/>
                      <a:pt x="0" y="248597"/>
                    </a:cubicBezTo>
                    <a:cubicBezTo>
                      <a:pt x="0" y="242953"/>
                      <a:pt x="376" y="235429"/>
                      <a:pt x="1229" y="225835"/>
                    </a:cubicBezTo>
                    <a:lnTo>
                      <a:pt x="36314" y="216241"/>
                    </a:lnTo>
                    <a:cubicBezTo>
                      <a:pt x="32739" y="229974"/>
                      <a:pt x="30952" y="241731"/>
                      <a:pt x="30952" y="251607"/>
                    </a:cubicBezTo>
                    <a:cubicBezTo>
                      <a:pt x="30952" y="271171"/>
                      <a:pt x="39330" y="286785"/>
                      <a:pt x="56064" y="298448"/>
                    </a:cubicBezTo>
                    <a:cubicBezTo>
                      <a:pt x="69519" y="307948"/>
                      <a:pt x="85604" y="312745"/>
                      <a:pt x="104330" y="312745"/>
                    </a:cubicBezTo>
                    <a:cubicBezTo>
                      <a:pt x="124935" y="312745"/>
                      <a:pt x="141486" y="306725"/>
                      <a:pt x="153997" y="294686"/>
                    </a:cubicBezTo>
                    <a:cubicBezTo>
                      <a:pt x="164720" y="284339"/>
                      <a:pt x="170082" y="272394"/>
                      <a:pt x="170082" y="258849"/>
                    </a:cubicBezTo>
                    <a:cubicBezTo>
                      <a:pt x="170082" y="239003"/>
                      <a:pt x="158232" y="222731"/>
                      <a:pt x="134531" y="209846"/>
                    </a:cubicBezTo>
                    <a:cubicBezTo>
                      <a:pt x="129818" y="207306"/>
                      <a:pt x="113824" y="200815"/>
                      <a:pt x="86549" y="190186"/>
                    </a:cubicBezTo>
                    <a:cubicBezTo>
                      <a:pt x="57760" y="178899"/>
                      <a:pt x="37258" y="166860"/>
                      <a:pt x="24930" y="153881"/>
                    </a:cubicBezTo>
                    <a:cubicBezTo>
                      <a:pt x="9687" y="137985"/>
                      <a:pt x="2072" y="116445"/>
                      <a:pt x="2072" y="89450"/>
                    </a:cubicBezTo>
                    <a:cubicBezTo>
                      <a:pt x="2072" y="64149"/>
                      <a:pt x="11384" y="43267"/>
                      <a:pt x="30110" y="26900"/>
                    </a:cubicBezTo>
                    <a:cubicBezTo>
                      <a:pt x="50611" y="8936"/>
                      <a:pt x="77989" y="0"/>
                      <a:pt x="112231" y="0"/>
                    </a:cubicBezTo>
                    <a:cubicBezTo>
                      <a:pt x="147975" y="0"/>
                      <a:pt x="174977" y="10722"/>
                      <a:pt x="193418" y="32074"/>
                    </a:cubicBezTo>
                    <a:cubicBezTo>
                      <a:pt x="202161" y="42421"/>
                      <a:pt x="207340" y="54930"/>
                      <a:pt x="208752" y="69604"/>
                    </a:cubicBezTo>
                    <a:cubicBezTo>
                      <a:pt x="209412" y="76376"/>
                      <a:pt x="209685" y="83336"/>
                      <a:pt x="209685" y="90672"/>
                    </a:cubicBez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FB491891-DF79-D4A1-3E66-5ACCBC603776}"/>
                  </a:ext>
                </a:extLst>
              </p:cNvPr>
              <p:cNvSpPr/>
              <p:nvPr/>
            </p:nvSpPr>
            <p:spPr>
              <a:xfrm>
                <a:off x="6875558" y="3306010"/>
                <a:ext cx="238564" cy="319799"/>
              </a:xfrm>
              <a:custGeom>
                <a:avLst/>
                <a:gdLst>
                  <a:gd name="connsiteX0" fmla="*/ 0 w 238564"/>
                  <a:gd name="connsiteY0" fmla="*/ 319799 h 319799"/>
                  <a:gd name="connsiteX1" fmla="*/ 0 w 238564"/>
                  <a:gd name="connsiteY1" fmla="*/ 0 h 319799"/>
                  <a:gd name="connsiteX2" fmla="*/ 110159 w 238564"/>
                  <a:gd name="connsiteY2" fmla="*/ 0 h 319799"/>
                  <a:gd name="connsiteX3" fmla="*/ 198119 w 238564"/>
                  <a:gd name="connsiteY3" fmla="*/ 19000 h 319799"/>
                  <a:gd name="connsiteX4" fmla="*/ 238565 w 238564"/>
                  <a:gd name="connsiteY4" fmla="*/ 91801 h 319799"/>
                  <a:gd name="connsiteX5" fmla="*/ 103761 w 238564"/>
                  <a:gd name="connsiteY5" fmla="*/ 186895 h 319799"/>
                  <a:gd name="connsiteX6" fmla="*/ 67732 w 238564"/>
                  <a:gd name="connsiteY6" fmla="*/ 186895 h 319799"/>
                  <a:gd name="connsiteX7" fmla="*/ 67732 w 238564"/>
                  <a:gd name="connsiteY7" fmla="*/ 319706 h 319799"/>
                  <a:gd name="connsiteX8" fmla="*/ 0 w 238564"/>
                  <a:gd name="connsiteY8" fmla="*/ 319706 h 319799"/>
                  <a:gd name="connsiteX9" fmla="*/ 0 w 238564"/>
                  <a:gd name="connsiteY9" fmla="*/ 319799 h 319799"/>
                  <a:gd name="connsiteX10" fmla="*/ 67732 w 238564"/>
                  <a:gd name="connsiteY10" fmla="*/ 164697 h 319799"/>
                  <a:gd name="connsiteX11" fmla="*/ 98217 w 238564"/>
                  <a:gd name="connsiteY11" fmla="*/ 164697 h 319799"/>
                  <a:gd name="connsiteX12" fmla="*/ 153530 w 238564"/>
                  <a:gd name="connsiteY12" fmla="*/ 147579 h 319799"/>
                  <a:gd name="connsiteX13" fmla="*/ 170833 w 238564"/>
                  <a:gd name="connsiteY13" fmla="*/ 93494 h 319799"/>
                  <a:gd name="connsiteX14" fmla="*/ 144776 w 238564"/>
                  <a:gd name="connsiteY14" fmla="*/ 32827 h 319799"/>
                  <a:gd name="connsiteX15" fmla="*/ 98217 w 238564"/>
                  <a:gd name="connsiteY15" fmla="*/ 22480 h 319799"/>
                  <a:gd name="connsiteX16" fmla="*/ 67732 w 238564"/>
                  <a:gd name="connsiteY16" fmla="*/ 22480 h 319799"/>
                  <a:gd name="connsiteX17" fmla="*/ 67732 w 238564"/>
                  <a:gd name="connsiteY17" fmla="*/ 164697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38564" h="319799">
                    <a:moveTo>
                      <a:pt x="0" y="319799"/>
                    </a:moveTo>
                    <a:lnTo>
                      <a:pt x="0" y="0"/>
                    </a:lnTo>
                    <a:lnTo>
                      <a:pt x="110159" y="0"/>
                    </a:lnTo>
                    <a:cubicBezTo>
                      <a:pt x="146848" y="0"/>
                      <a:pt x="176194" y="6302"/>
                      <a:pt x="198119" y="19000"/>
                    </a:cubicBezTo>
                    <a:cubicBezTo>
                      <a:pt x="225121" y="34614"/>
                      <a:pt x="238565" y="58880"/>
                      <a:pt x="238565" y="91801"/>
                    </a:cubicBezTo>
                    <a:cubicBezTo>
                      <a:pt x="238565" y="155196"/>
                      <a:pt x="193600" y="186895"/>
                      <a:pt x="103761" y="186895"/>
                    </a:cubicBezTo>
                    <a:lnTo>
                      <a:pt x="67732" y="186895"/>
                    </a:lnTo>
                    <a:lnTo>
                      <a:pt x="67732" y="319706"/>
                    </a:lnTo>
                    <a:lnTo>
                      <a:pt x="0" y="319706"/>
                    </a:lnTo>
                    <a:lnTo>
                      <a:pt x="0" y="319799"/>
                    </a:lnTo>
                    <a:close/>
                    <a:moveTo>
                      <a:pt x="67732" y="164697"/>
                    </a:moveTo>
                    <a:lnTo>
                      <a:pt x="98217" y="164697"/>
                    </a:lnTo>
                    <a:cubicBezTo>
                      <a:pt x="123705" y="164697"/>
                      <a:pt x="142146" y="158959"/>
                      <a:pt x="153530" y="147579"/>
                    </a:cubicBezTo>
                    <a:cubicBezTo>
                      <a:pt x="165096" y="136197"/>
                      <a:pt x="170833" y="118137"/>
                      <a:pt x="170833" y="93494"/>
                    </a:cubicBezTo>
                    <a:cubicBezTo>
                      <a:pt x="170833" y="63207"/>
                      <a:pt x="162181" y="42984"/>
                      <a:pt x="144776" y="32827"/>
                    </a:cubicBezTo>
                    <a:cubicBezTo>
                      <a:pt x="132926" y="25960"/>
                      <a:pt x="117410" y="22480"/>
                      <a:pt x="98217" y="22480"/>
                    </a:cubicBezTo>
                    <a:lnTo>
                      <a:pt x="67732" y="22480"/>
                    </a:lnTo>
                    <a:lnTo>
                      <a:pt x="67732" y="164697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3074885E-23A3-E205-0FF6-7DDEF3BD01D2}"/>
                  </a:ext>
                </a:extLst>
              </p:cNvPr>
              <p:cNvSpPr/>
              <p:nvPr/>
            </p:nvSpPr>
            <p:spPr>
              <a:xfrm>
                <a:off x="7145166" y="3219760"/>
                <a:ext cx="102076" cy="406052"/>
              </a:xfrm>
              <a:custGeom>
                <a:avLst/>
                <a:gdLst>
                  <a:gd name="connsiteX0" fmla="*/ 17599 w 102076"/>
                  <a:gd name="connsiteY0" fmla="*/ 86252 h 406052"/>
                  <a:gd name="connsiteX1" fmla="*/ 84580 w 102076"/>
                  <a:gd name="connsiteY1" fmla="*/ 86252 h 406052"/>
                  <a:gd name="connsiteX2" fmla="*/ 84580 w 102076"/>
                  <a:gd name="connsiteY2" fmla="*/ 406052 h 406052"/>
                  <a:gd name="connsiteX3" fmla="*/ 17599 w 102076"/>
                  <a:gd name="connsiteY3" fmla="*/ 406052 h 406052"/>
                  <a:gd name="connsiteX4" fmla="*/ 17599 w 102076"/>
                  <a:gd name="connsiteY4" fmla="*/ 86252 h 406052"/>
                  <a:gd name="connsiteX5" fmla="*/ 18065 w 102076"/>
                  <a:gd name="connsiteY5" fmla="*/ 60481 h 406052"/>
                  <a:gd name="connsiteX6" fmla="*/ 0 w 102076"/>
                  <a:gd name="connsiteY6" fmla="*/ 60481 h 406052"/>
                  <a:gd name="connsiteX7" fmla="*/ 41208 w 102076"/>
                  <a:gd name="connsiteY7" fmla="*/ 0 h 406052"/>
                  <a:gd name="connsiteX8" fmla="*/ 102076 w 102076"/>
                  <a:gd name="connsiteY8" fmla="*/ 0 h 406052"/>
                  <a:gd name="connsiteX9" fmla="*/ 17974 w 102076"/>
                  <a:gd name="connsiteY9" fmla="*/ 60481 h 4060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2076" h="406052">
                    <a:moveTo>
                      <a:pt x="17599" y="86252"/>
                    </a:moveTo>
                    <a:lnTo>
                      <a:pt x="84580" y="86252"/>
                    </a:lnTo>
                    <a:lnTo>
                      <a:pt x="84580" y="406052"/>
                    </a:lnTo>
                    <a:lnTo>
                      <a:pt x="17599" y="406052"/>
                    </a:lnTo>
                    <a:lnTo>
                      <a:pt x="17599" y="86252"/>
                    </a:lnTo>
                    <a:close/>
                    <a:moveTo>
                      <a:pt x="18065" y="60481"/>
                    </a:moveTo>
                    <a:lnTo>
                      <a:pt x="0" y="60481"/>
                    </a:lnTo>
                    <a:lnTo>
                      <a:pt x="41208" y="0"/>
                    </a:lnTo>
                    <a:lnTo>
                      <a:pt x="102076" y="0"/>
                    </a:lnTo>
                    <a:lnTo>
                      <a:pt x="17974" y="60481"/>
                    </a:ln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3DE3F364-837D-22C1-0E1E-41F79A04C8CA}"/>
                  </a:ext>
                </a:extLst>
              </p:cNvPr>
              <p:cNvSpPr/>
              <p:nvPr/>
            </p:nvSpPr>
            <p:spPr>
              <a:xfrm>
                <a:off x="7270100" y="3306010"/>
                <a:ext cx="230756" cy="319799"/>
              </a:xfrm>
              <a:custGeom>
                <a:avLst/>
                <a:gdLst>
                  <a:gd name="connsiteX0" fmla="*/ 230756 w 230756"/>
                  <a:gd name="connsiteY0" fmla="*/ 0 h 319799"/>
                  <a:gd name="connsiteX1" fmla="*/ 230756 w 230756"/>
                  <a:gd name="connsiteY1" fmla="*/ 23891 h 319799"/>
                  <a:gd name="connsiteX2" fmla="*/ 150787 w 230756"/>
                  <a:gd name="connsiteY2" fmla="*/ 23891 h 319799"/>
                  <a:gd name="connsiteX3" fmla="*/ 150787 w 230756"/>
                  <a:gd name="connsiteY3" fmla="*/ 319799 h 319799"/>
                  <a:gd name="connsiteX4" fmla="*/ 80425 w 230756"/>
                  <a:gd name="connsiteY4" fmla="*/ 319799 h 319799"/>
                  <a:gd name="connsiteX5" fmla="*/ 80425 w 230756"/>
                  <a:gd name="connsiteY5" fmla="*/ 23891 h 319799"/>
                  <a:gd name="connsiteX6" fmla="*/ 0 w 230756"/>
                  <a:gd name="connsiteY6" fmla="*/ 23891 h 319799"/>
                  <a:gd name="connsiteX7" fmla="*/ 0 w 230756"/>
                  <a:gd name="connsiteY7" fmla="*/ 0 h 319799"/>
                  <a:gd name="connsiteX8" fmla="*/ 230756 w 230756"/>
                  <a:gd name="connsiteY8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0756" h="319799">
                    <a:moveTo>
                      <a:pt x="230756" y="0"/>
                    </a:moveTo>
                    <a:lnTo>
                      <a:pt x="230756" y="23891"/>
                    </a:lnTo>
                    <a:lnTo>
                      <a:pt x="150787" y="23891"/>
                    </a:lnTo>
                    <a:lnTo>
                      <a:pt x="150787" y="319799"/>
                    </a:lnTo>
                    <a:lnTo>
                      <a:pt x="80425" y="319799"/>
                    </a:lnTo>
                    <a:lnTo>
                      <a:pt x="80425" y="23891"/>
                    </a:lnTo>
                    <a:lnTo>
                      <a:pt x="0" y="23891"/>
                    </a:lnTo>
                    <a:lnTo>
                      <a:pt x="0" y="0"/>
                    </a:lnTo>
                    <a:lnTo>
                      <a:pt x="230756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2743D744-1661-BE81-621E-37CA5F95342D}"/>
                  </a:ext>
                </a:extLst>
              </p:cNvPr>
              <p:cNvSpPr/>
              <p:nvPr/>
            </p:nvSpPr>
            <p:spPr>
              <a:xfrm>
                <a:off x="7489188" y="3306010"/>
                <a:ext cx="249482" cy="319799"/>
              </a:xfrm>
              <a:custGeom>
                <a:avLst/>
                <a:gdLst>
                  <a:gd name="connsiteX0" fmla="*/ 155408 w 249482"/>
                  <a:gd name="connsiteY0" fmla="*/ 0 h 319799"/>
                  <a:gd name="connsiteX1" fmla="*/ 249482 w 249482"/>
                  <a:gd name="connsiteY1" fmla="*/ 319799 h 319799"/>
                  <a:gd name="connsiteX2" fmla="*/ 181750 w 249482"/>
                  <a:gd name="connsiteY2" fmla="*/ 319799 h 319799"/>
                  <a:gd name="connsiteX3" fmla="*/ 159825 w 249482"/>
                  <a:gd name="connsiteY3" fmla="*/ 243612 h 319799"/>
                  <a:gd name="connsiteX4" fmla="*/ 49951 w 249482"/>
                  <a:gd name="connsiteY4" fmla="*/ 243612 h 319799"/>
                  <a:gd name="connsiteX5" fmla="*/ 26808 w 249482"/>
                  <a:gd name="connsiteY5" fmla="*/ 319799 h 319799"/>
                  <a:gd name="connsiteX6" fmla="*/ 0 w 249482"/>
                  <a:gd name="connsiteY6" fmla="*/ 319799 h 319799"/>
                  <a:gd name="connsiteX7" fmla="*/ 98400 w 249482"/>
                  <a:gd name="connsiteY7" fmla="*/ 0 h 319799"/>
                  <a:gd name="connsiteX8" fmla="*/ 155408 w 249482"/>
                  <a:gd name="connsiteY8" fmla="*/ 0 h 319799"/>
                  <a:gd name="connsiteX9" fmla="*/ 57009 w 249482"/>
                  <a:gd name="connsiteY9" fmla="*/ 220003 h 319799"/>
                  <a:gd name="connsiteX10" fmla="*/ 153245 w 249482"/>
                  <a:gd name="connsiteY10" fmla="*/ 220003 h 319799"/>
                  <a:gd name="connsiteX11" fmla="*/ 106391 w 249482"/>
                  <a:gd name="connsiteY11" fmla="*/ 57847 h 319799"/>
                  <a:gd name="connsiteX12" fmla="*/ 56918 w 249482"/>
                  <a:gd name="connsiteY12" fmla="*/ 220003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49482" h="319799">
                    <a:moveTo>
                      <a:pt x="155408" y="0"/>
                    </a:moveTo>
                    <a:lnTo>
                      <a:pt x="249482" y="319799"/>
                    </a:lnTo>
                    <a:lnTo>
                      <a:pt x="181750" y="319799"/>
                    </a:lnTo>
                    <a:lnTo>
                      <a:pt x="159825" y="243612"/>
                    </a:lnTo>
                    <a:lnTo>
                      <a:pt x="49951" y="243612"/>
                    </a:lnTo>
                    <a:lnTo>
                      <a:pt x="26808" y="319799"/>
                    </a:lnTo>
                    <a:lnTo>
                      <a:pt x="0" y="319799"/>
                    </a:lnTo>
                    <a:lnTo>
                      <a:pt x="98400" y="0"/>
                    </a:lnTo>
                    <a:lnTo>
                      <a:pt x="155408" y="0"/>
                    </a:lnTo>
                    <a:close/>
                    <a:moveTo>
                      <a:pt x="57009" y="220003"/>
                    </a:moveTo>
                    <a:lnTo>
                      <a:pt x="153245" y="220003"/>
                    </a:lnTo>
                    <a:lnTo>
                      <a:pt x="106391" y="57847"/>
                    </a:lnTo>
                    <a:lnTo>
                      <a:pt x="56918" y="220003"/>
                    </a:ln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D1423E2-303B-EBAF-E7F3-5D197B3F3A9F}"/>
                  </a:ext>
                </a:extLst>
              </p:cNvPr>
              <p:cNvSpPr/>
              <p:nvPr/>
            </p:nvSpPr>
            <p:spPr>
              <a:xfrm>
                <a:off x="7789373" y="3306010"/>
                <a:ext cx="169706" cy="319799"/>
              </a:xfrm>
              <a:custGeom>
                <a:avLst/>
                <a:gdLst>
                  <a:gd name="connsiteX0" fmla="*/ 66036 w 169706"/>
                  <a:gd name="connsiteY0" fmla="*/ 0 h 319799"/>
                  <a:gd name="connsiteX1" fmla="*/ 66036 w 169706"/>
                  <a:gd name="connsiteY1" fmla="*/ 295909 h 319799"/>
                  <a:gd name="connsiteX2" fmla="*/ 169706 w 169706"/>
                  <a:gd name="connsiteY2" fmla="*/ 295909 h 319799"/>
                  <a:gd name="connsiteX3" fmla="*/ 169706 w 169706"/>
                  <a:gd name="connsiteY3" fmla="*/ 319799 h 319799"/>
                  <a:gd name="connsiteX4" fmla="*/ 0 w 169706"/>
                  <a:gd name="connsiteY4" fmla="*/ 319799 h 319799"/>
                  <a:gd name="connsiteX5" fmla="*/ 0 w 169706"/>
                  <a:gd name="connsiteY5" fmla="*/ 0 h 319799"/>
                  <a:gd name="connsiteX6" fmla="*/ 66036 w 169706"/>
                  <a:gd name="connsiteY6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9706" h="319799">
                    <a:moveTo>
                      <a:pt x="66036" y="0"/>
                    </a:moveTo>
                    <a:lnTo>
                      <a:pt x="66036" y="295909"/>
                    </a:lnTo>
                    <a:lnTo>
                      <a:pt x="169706" y="295909"/>
                    </a:lnTo>
                    <a:lnTo>
                      <a:pt x="169706" y="319799"/>
                    </a:lnTo>
                    <a:lnTo>
                      <a:pt x="0" y="319799"/>
                    </a:lnTo>
                    <a:lnTo>
                      <a:pt x="0" y="0"/>
                    </a:lnTo>
                    <a:lnTo>
                      <a:pt x="66036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F422342E-6748-37F7-9EF1-4D9D8D0472D1}"/>
                  </a:ext>
                </a:extLst>
              </p:cNvPr>
              <p:cNvSpPr/>
              <p:nvPr/>
            </p:nvSpPr>
            <p:spPr>
              <a:xfrm>
                <a:off x="8004613" y="3306010"/>
                <a:ext cx="66980" cy="319799"/>
              </a:xfrm>
              <a:custGeom>
                <a:avLst/>
                <a:gdLst>
                  <a:gd name="connsiteX0" fmla="*/ 66981 w 66980"/>
                  <a:gd name="connsiteY0" fmla="*/ 0 h 319799"/>
                  <a:gd name="connsiteX1" fmla="*/ 0 w 66980"/>
                  <a:gd name="connsiteY1" fmla="*/ 0 h 319799"/>
                  <a:gd name="connsiteX2" fmla="*/ 0 w 66980"/>
                  <a:gd name="connsiteY2" fmla="*/ 319799 h 319799"/>
                  <a:gd name="connsiteX3" fmla="*/ 66981 w 66980"/>
                  <a:gd name="connsiteY3" fmla="*/ 319799 h 319799"/>
                  <a:gd name="connsiteX4" fmla="*/ 66981 w 66980"/>
                  <a:gd name="connsiteY4" fmla="*/ 0 h 319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980" h="319799">
                    <a:moveTo>
                      <a:pt x="66981" y="0"/>
                    </a:moveTo>
                    <a:lnTo>
                      <a:pt x="0" y="0"/>
                    </a:lnTo>
                    <a:lnTo>
                      <a:pt x="0" y="319799"/>
                    </a:lnTo>
                    <a:lnTo>
                      <a:pt x="66981" y="319799"/>
                    </a:lnTo>
                    <a:lnTo>
                      <a:pt x="66981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7C6D638-37AD-D0C5-DA43-5E9C20D35A25}"/>
                </a:ext>
              </a:extLst>
            </p:cNvPr>
            <p:cNvGrpSpPr/>
            <p:nvPr userDrawn="1"/>
          </p:nvGrpSpPr>
          <p:grpSpPr>
            <a:xfrm>
              <a:off x="4120408" y="2911049"/>
              <a:ext cx="1239407" cy="1035903"/>
              <a:chOff x="4120408" y="2911049"/>
              <a:chExt cx="1239407" cy="1035903"/>
            </a:xfrm>
          </p:grpSpPr>
          <p:sp>
            <p:nvSpPr>
              <p:cNvPr id="8" name="Freeform: Shape 7">
                <a:extLst>
                  <a:ext uri="{FF2B5EF4-FFF2-40B4-BE49-F238E27FC236}">
                    <a16:creationId xmlns:a16="http://schemas.microsoft.com/office/drawing/2014/main" id="{35C0B893-71C4-BBB4-5BA5-4697C4136974}"/>
                  </a:ext>
                </a:extLst>
              </p:cNvPr>
              <p:cNvSpPr/>
              <p:nvPr/>
            </p:nvSpPr>
            <p:spPr>
              <a:xfrm>
                <a:off x="4120408" y="2911049"/>
                <a:ext cx="577878" cy="476081"/>
              </a:xfrm>
              <a:custGeom>
                <a:avLst/>
                <a:gdLst>
                  <a:gd name="connsiteX0" fmla="*/ 0 w 577878"/>
                  <a:gd name="connsiteY0" fmla="*/ 476082 h 476081"/>
                  <a:gd name="connsiteX1" fmla="*/ 577878 w 577878"/>
                  <a:gd name="connsiteY1" fmla="*/ 0 h 476081"/>
                  <a:gd name="connsiteX2" fmla="*/ 577878 w 577878"/>
                  <a:gd name="connsiteY2" fmla="*/ 118348 h 476081"/>
                  <a:gd name="connsiteX3" fmla="*/ 486148 w 577878"/>
                  <a:gd name="connsiteY3" fmla="*/ 118348 h 476081"/>
                  <a:gd name="connsiteX4" fmla="*/ 486148 w 577878"/>
                  <a:gd name="connsiteY4" fmla="*/ 385711 h 476081"/>
                  <a:gd name="connsiteX5" fmla="*/ 221536 w 577878"/>
                  <a:gd name="connsiteY5" fmla="*/ 385711 h 476081"/>
                  <a:gd name="connsiteX6" fmla="*/ 221536 w 577878"/>
                  <a:gd name="connsiteY6" fmla="*/ 476082 h 476081"/>
                  <a:gd name="connsiteX7" fmla="*/ 0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0" y="476082"/>
                    </a:moveTo>
                    <a:cubicBezTo>
                      <a:pt x="24423" y="220447"/>
                      <a:pt x="270575" y="17017"/>
                      <a:pt x="577878" y="0"/>
                    </a:cubicBezTo>
                    <a:lnTo>
                      <a:pt x="577878" y="118348"/>
                    </a:lnTo>
                    <a:lnTo>
                      <a:pt x="486148" y="118348"/>
                    </a:lnTo>
                    <a:lnTo>
                      <a:pt x="486148" y="385711"/>
                    </a:lnTo>
                    <a:lnTo>
                      <a:pt x="221536" y="385711"/>
                    </a:lnTo>
                    <a:lnTo>
                      <a:pt x="221536" y="476082"/>
                    </a:lnTo>
                    <a:lnTo>
                      <a:pt x="0" y="476082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54F120CB-02AD-82F8-21B0-B964EC0BA615}"/>
                  </a:ext>
                </a:extLst>
              </p:cNvPr>
              <p:cNvSpPr/>
              <p:nvPr/>
            </p:nvSpPr>
            <p:spPr>
              <a:xfrm>
                <a:off x="4120408" y="3470871"/>
                <a:ext cx="577878" cy="476081"/>
              </a:xfrm>
              <a:custGeom>
                <a:avLst/>
                <a:gdLst>
                  <a:gd name="connsiteX0" fmla="*/ 577878 w 577878"/>
                  <a:gd name="connsiteY0" fmla="*/ 476082 h 476081"/>
                  <a:gd name="connsiteX1" fmla="*/ 0 w 577878"/>
                  <a:gd name="connsiteY1" fmla="*/ 0 h 476081"/>
                  <a:gd name="connsiteX2" fmla="*/ 221536 w 577878"/>
                  <a:gd name="connsiteY2" fmla="*/ 0 h 476081"/>
                  <a:gd name="connsiteX3" fmla="*/ 221536 w 577878"/>
                  <a:gd name="connsiteY3" fmla="*/ 93352 h 476081"/>
                  <a:gd name="connsiteX4" fmla="*/ 486726 w 577878"/>
                  <a:gd name="connsiteY4" fmla="*/ 93352 h 476081"/>
                  <a:gd name="connsiteX5" fmla="*/ 486726 w 577878"/>
                  <a:gd name="connsiteY5" fmla="*/ 357735 h 476081"/>
                  <a:gd name="connsiteX6" fmla="*/ 577878 w 577878"/>
                  <a:gd name="connsiteY6" fmla="*/ 357735 h 476081"/>
                  <a:gd name="connsiteX7" fmla="*/ 577878 w 577878"/>
                  <a:gd name="connsiteY7" fmla="*/ 476082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8" h="476081">
                    <a:moveTo>
                      <a:pt x="577878" y="476082"/>
                    </a:moveTo>
                    <a:cubicBezTo>
                      <a:pt x="270575" y="459066"/>
                      <a:pt x="24423" y="255635"/>
                      <a:pt x="0" y="0"/>
                    </a:cubicBezTo>
                    <a:lnTo>
                      <a:pt x="221536" y="0"/>
                    </a:lnTo>
                    <a:lnTo>
                      <a:pt x="221536" y="93352"/>
                    </a:lnTo>
                    <a:lnTo>
                      <a:pt x="486726" y="93352"/>
                    </a:lnTo>
                    <a:lnTo>
                      <a:pt x="486726" y="357735"/>
                    </a:lnTo>
                    <a:lnTo>
                      <a:pt x="577878" y="357735"/>
                    </a:lnTo>
                    <a:lnTo>
                      <a:pt x="577878" y="476082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41966F3E-8213-81DA-B6D4-67E298162425}"/>
                  </a:ext>
                </a:extLst>
              </p:cNvPr>
              <p:cNvSpPr/>
              <p:nvPr/>
            </p:nvSpPr>
            <p:spPr>
              <a:xfrm>
                <a:off x="4781938" y="3470676"/>
                <a:ext cx="577877" cy="476178"/>
              </a:xfrm>
              <a:custGeom>
                <a:avLst/>
                <a:gdLst>
                  <a:gd name="connsiteX0" fmla="*/ 577877 w 577877"/>
                  <a:gd name="connsiteY0" fmla="*/ 97 h 476178"/>
                  <a:gd name="connsiteX1" fmla="*/ 0 w 577877"/>
                  <a:gd name="connsiteY1" fmla="*/ 476178 h 476178"/>
                  <a:gd name="connsiteX2" fmla="*/ 0 w 577877"/>
                  <a:gd name="connsiteY2" fmla="*/ 357831 h 476178"/>
                  <a:gd name="connsiteX3" fmla="*/ 92692 w 577877"/>
                  <a:gd name="connsiteY3" fmla="*/ 357831 h 476178"/>
                  <a:gd name="connsiteX4" fmla="*/ 92692 w 577877"/>
                  <a:gd name="connsiteY4" fmla="*/ 93352 h 476178"/>
                  <a:gd name="connsiteX5" fmla="*/ 356343 w 577877"/>
                  <a:gd name="connsiteY5" fmla="*/ 93352 h 476178"/>
                  <a:gd name="connsiteX6" fmla="*/ 356343 w 577877"/>
                  <a:gd name="connsiteY6" fmla="*/ 0 h 476178"/>
                  <a:gd name="connsiteX7" fmla="*/ 577877 w 577877"/>
                  <a:gd name="connsiteY7" fmla="*/ 0 h 476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178">
                    <a:moveTo>
                      <a:pt x="577877" y="97"/>
                    </a:moveTo>
                    <a:cubicBezTo>
                      <a:pt x="553459" y="255731"/>
                      <a:pt x="307305" y="459162"/>
                      <a:pt x="0" y="476178"/>
                    </a:cubicBezTo>
                    <a:lnTo>
                      <a:pt x="0" y="357831"/>
                    </a:lnTo>
                    <a:lnTo>
                      <a:pt x="92692" y="357831"/>
                    </a:lnTo>
                    <a:lnTo>
                      <a:pt x="92692" y="93352"/>
                    </a:lnTo>
                    <a:lnTo>
                      <a:pt x="356343" y="93352"/>
                    </a:lnTo>
                    <a:lnTo>
                      <a:pt x="356343" y="0"/>
                    </a:lnTo>
                    <a:lnTo>
                      <a:pt x="577877" y="0"/>
                    </a:lnTo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FC71C805-7AEC-3693-4D0D-0F0F9EB277B1}"/>
                  </a:ext>
                </a:extLst>
              </p:cNvPr>
              <p:cNvSpPr/>
              <p:nvPr/>
            </p:nvSpPr>
            <p:spPr>
              <a:xfrm>
                <a:off x="4781938" y="2911049"/>
                <a:ext cx="577877" cy="476081"/>
              </a:xfrm>
              <a:custGeom>
                <a:avLst/>
                <a:gdLst>
                  <a:gd name="connsiteX0" fmla="*/ 0 w 577877"/>
                  <a:gd name="connsiteY0" fmla="*/ 0 h 476081"/>
                  <a:gd name="connsiteX1" fmla="*/ 577877 w 577877"/>
                  <a:gd name="connsiteY1" fmla="*/ 476082 h 476081"/>
                  <a:gd name="connsiteX2" fmla="*/ 356343 w 577877"/>
                  <a:gd name="connsiteY2" fmla="*/ 476082 h 476081"/>
                  <a:gd name="connsiteX3" fmla="*/ 356343 w 577877"/>
                  <a:gd name="connsiteY3" fmla="*/ 385711 h 476081"/>
                  <a:gd name="connsiteX4" fmla="*/ 93076 w 577877"/>
                  <a:gd name="connsiteY4" fmla="*/ 385711 h 476081"/>
                  <a:gd name="connsiteX5" fmla="*/ 93268 w 577877"/>
                  <a:gd name="connsiteY5" fmla="*/ 118348 h 476081"/>
                  <a:gd name="connsiteX6" fmla="*/ 0 w 577877"/>
                  <a:gd name="connsiteY6" fmla="*/ 118348 h 476081"/>
                  <a:gd name="connsiteX7" fmla="*/ 0 w 577877"/>
                  <a:gd name="connsiteY7" fmla="*/ 0 h 4760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77877" h="476081">
                    <a:moveTo>
                      <a:pt x="0" y="0"/>
                    </a:moveTo>
                    <a:cubicBezTo>
                      <a:pt x="307305" y="17017"/>
                      <a:pt x="553459" y="220447"/>
                      <a:pt x="577877" y="476082"/>
                    </a:cubicBezTo>
                    <a:lnTo>
                      <a:pt x="356343" y="476082"/>
                    </a:lnTo>
                    <a:lnTo>
                      <a:pt x="356343" y="385711"/>
                    </a:lnTo>
                    <a:lnTo>
                      <a:pt x="93076" y="385711"/>
                    </a:lnTo>
                    <a:lnTo>
                      <a:pt x="93268" y="118348"/>
                    </a:lnTo>
                    <a:lnTo>
                      <a:pt x="0" y="1183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1135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078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kaskilti blátt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DC85A338-0021-E07A-B8D1-1D09172987D6}"/>
              </a:ext>
            </a:extLst>
          </p:cNvPr>
          <p:cNvGrpSpPr/>
          <p:nvPr userDrawn="1"/>
        </p:nvGrpSpPr>
        <p:grpSpPr>
          <a:xfrm>
            <a:off x="5567212" y="3219760"/>
            <a:ext cx="2504381" cy="411695"/>
            <a:chOff x="5567212" y="3219760"/>
            <a:chExt cx="2504381" cy="411695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B02B1D2-84E3-7963-A6A4-4CACF2033883}"/>
                </a:ext>
              </a:extLst>
            </p:cNvPr>
            <p:cNvSpPr/>
            <p:nvPr/>
          </p:nvSpPr>
          <p:spPr>
            <a:xfrm>
              <a:off x="5567212" y="3306010"/>
              <a:ext cx="169705" cy="319799"/>
            </a:xfrm>
            <a:custGeom>
              <a:avLst/>
              <a:gdLst>
                <a:gd name="connsiteX0" fmla="*/ 66036 w 169705"/>
                <a:gd name="connsiteY0" fmla="*/ 0 h 319799"/>
                <a:gd name="connsiteX1" fmla="*/ 66036 w 169705"/>
                <a:gd name="connsiteY1" fmla="*/ 295909 h 319799"/>
                <a:gd name="connsiteX2" fmla="*/ 169706 w 169705"/>
                <a:gd name="connsiteY2" fmla="*/ 295909 h 319799"/>
                <a:gd name="connsiteX3" fmla="*/ 169706 w 169705"/>
                <a:gd name="connsiteY3" fmla="*/ 319799 h 319799"/>
                <a:gd name="connsiteX4" fmla="*/ 0 w 169705"/>
                <a:gd name="connsiteY4" fmla="*/ 319799 h 319799"/>
                <a:gd name="connsiteX5" fmla="*/ 0 w 169705"/>
                <a:gd name="connsiteY5" fmla="*/ 0 h 319799"/>
                <a:gd name="connsiteX6" fmla="*/ 66036 w 169705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5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C884514-E651-29B4-FD89-FC194D796E69}"/>
                </a:ext>
              </a:extLst>
            </p:cNvPr>
            <p:cNvSpPr/>
            <p:nvPr/>
          </p:nvSpPr>
          <p:spPr>
            <a:xfrm>
              <a:off x="5758740" y="3306010"/>
              <a:ext cx="249481" cy="319799"/>
            </a:xfrm>
            <a:custGeom>
              <a:avLst/>
              <a:gdLst>
                <a:gd name="connsiteX0" fmla="*/ 155408 w 249481"/>
                <a:gd name="connsiteY0" fmla="*/ 0 h 319799"/>
                <a:gd name="connsiteX1" fmla="*/ 249482 w 249481"/>
                <a:gd name="connsiteY1" fmla="*/ 319799 h 319799"/>
                <a:gd name="connsiteX2" fmla="*/ 181750 w 249481"/>
                <a:gd name="connsiteY2" fmla="*/ 319799 h 319799"/>
                <a:gd name="connsiteX3" fmla="*/ 159825 w 249481"/>
                <a:gd name="connsiteY3" fmla="*/ 243612 h 319799"/>
                <a:gd name="connsiteX4" fmla="*/ 49951 w 249481"/>
                <a:gd name="connsiteY4" fmla="*/ 243612 h 319799"/>
                <a:gd name="connsiteX5" fmla="*/ 26808 w 249481"/>
                <a:gd name="connsiteY5" fmla="*/ 319799 h 319799"/>
                <a:gd name="connsiteX6" fmla="*/ 0 w 249481"/>
                <a:gd name="connsiteY6" fmla="*/ 319799 h 319799"/>
                <a:gd name="connsiteX7" fmla="*/ 98399 w 249481"/>
                <a:gd name="connsiteY7" fmla="*/ 0 h 319799"/>
                <a:gd name="connsiteX8" fmla="*/ 155408 w 249481"/>
                <a:gd name="connsiteY8" fmla="*/ 0 h 319799"/>
                <a:gd name="connsiteX9" fmla="*/ 56918 w 249481"/>
                <a:gd name="connsiteY9" fmla="*/ 220003 h 319799"/>
                <a:gd name="connsiteX10" fmla="*/ 153143 w 249481"/>
                <a:gd name="connsiteY10" fmla="*/ 220003 h 319799"/>
                <a:gd name="connsiteX11" fmla="*/ 106391 w 249481"/>
                <a:gd name="connsiteY11" fmla="*/ 57847 h 319799"/>
                <a:gd name="connsiteX12" fmla="*/ 56918 w 249481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1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399" y="0"/>
                  </a:lnTo>
                  <a:lnTo>
                    <a:pt x="155408" y="0"/>
                  </a:lnTo>
                  <a:close/>
                  <a:moveTo>
                    <a:pt x="56918" y="220003"/>
                  </a:moveTo>
                  <a:lnTo>
                    <a:pt x="153143" y="220003"/>
                  </a:lnTo>
                  <a:lnTo>
                    <a:pt x="106391" y="57847"/>
                  </a:lnTo>
                  <a:lnTo>
                    <a:pt x="56918" y="220003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15F292F-1EF2-6CB9-D1DF-9F5287D922AD}"/>
                </a:ext>
              </a:extLst>
            </p:cNvPr>
            <p:cNvSpPr/>
            <p:nvPr/>
          </p:nvSpPr>
          <p:spPr>
            <a:xfrm>
              <a:off x="6047814" y="3306010"/>
              <a:ext cx="217312" cy="319799"/>
            </a:xfrm>
            <a:custGeom>
              <a:avLst/>
              <a:gdLst>
                <a:gd name="connsiteX0" fmla="*/ 217312 w 217312"/>
                <a:gd name="connsiteY0" fmla="*/ 0 h 319799"/>
                <a:gd name="connsiteX1" fmla="*/ 217312 w 217312"/>
                <a:gd name="connsiteY1" fmla="*/ 319799 h 319799"/>
                <a:gd name="connsiteX2" fmla="*/ 166132 w 217312"/>
                <a:gd name="connsiteY2" fmla="*/ 319799 h 319799"/>
                <a:gd name="connsiteX3" fmla="*/ 24372 w 217312"/>
                <a:gd name="connsiteY3" fmla="*/ 75718 h 319799"/>
                <a:gd name="connsiteX4" fmla="*/ 24372 w 217312"/>
                <a:gd name="connsiteY4" fmla="*/ 319799 h 319799"/>
                <a:gd name="connsiteX5" fmla="*/ 0 w 217312"/>
                <a:gd name="connsiteY5" fmla="*/ 319799 h 319799"/>
                <a:gd name="connsiteX6" fmla="*/ 0 w 217312"/>
                <a:gd name="connsiteY6" fmla="*/ 0 h 319799"/>
                <a:gd name="connsiteX7" fmla="*/ 50429 w 217312"/>
                <a:gd name="connsiteY7" fmla="*/ 0 h 319799"/>
                <a:gd name="connsiteX8" fmla="*/ 193976 w 217312"/>
                <a:gd name="connsiteY8" fmla="*/ 244176 h 319799"/>
                <a:gd name="connsiteX9" fmla="*/ 193976 w 217312"/>
                <a:gd name="connsiteY9" fmla="*/ 0 h 319799"/>
                <a:gd name="connsiteX10" fmla="*/ 217312 w 217312"/>
                <a:gd name="connsiteY10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17312" h="319799">
                  <a:moveTo>
                    <a:pt x="217312" y="0"/>
                  </a:moveTo>
                  <a:lnTo>
                    <a:pt x="217312" y="319799"/>
                  </a:lnTo>
                  <a:lnTo>
                    <a:pt x="166132" y="319799"/>
                  </a:lnTo>
                  <a:lnTo>
                    <a:pt x="24372" y="75718"/>
                  </a:lnTo>
                  <a:lnTo>
                    <a:pt x="24372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50429" y="0"/>
                  </a:lnTo>
                  <a:lnTo>
                    <a:pt x="193976" y="244176"/>
                  </a:lnTo>
                  <a:lnTo>
                    <a:pt x="193976" y="0"/>
                  </a:lnTo>
                  <a:lnTo>
                    <a:pt x="217312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5F5AA0D-B814-40B1-6208-9665DB123AF3}"/>
                </a:ext>
              </a:extLst>
            </p:cNvPr>
            <p:cNvSpPr/>
            <p:nvPr/>
          </p:nvSpPr>
          <p:spPr>
            <a:xfrm>
              <a:off x="6326654" y="3306010"/>
              <a:ext cx="252009" cy="319799"/>
            </a:xfrm>
            <a:custGeom>
              <a:avLst/>
              <a:gdLst>
                <a:gd name="connsiteX0" fmla="*/ 0 w 252009"/>
                <a:gd name="connsiteY0" fmla="*/ 319799 h 319799"/>
                <a:gd name="connsiteX1" fmla="*/ 0 w 252009"/>
                <a:gd name="connsiteY1" fmla="*/ 0 h 319799"/>
                <a:gd name="connsiteX2" fmla="*/ 107233 w 252009"/>
                <a:gd name="connsiteY2" fmla="*/ 0 h 319799"/>
                <a:gd name="connsiteX3" fmla="*/ 207420 w 252009"/>
                <a:gd name="connsiteY3" fmla="*/ 33955 h 319799"/>
                <a:gd name="connsiteX4" fmla="*/ 252009 w 252009"/>
                <a:gd name="connsiteY4" fmla="*/ 159053 h 319799"/>
                <a:gd name="connsiteX5" fmla="*/ 192086 w 252009"/>
                <a:gd name="connsiteY5" fmla="*/ 297978 h 319799"/>
                <a:gd name="connsiteX6" fmla="*/ 104319 w 252009"/>
                <a:gd name="connsiteY6" fmla="*/ 319799 h 319799"/>
                <a:gd name="connsiteX7" fmla="*/ 0 w 252009"/>
                <a:gd name="connsiteY7" fmla="*/ 319799 h 319799"/>
                <a:gd name="connsiteX8" fmla="*/ 66036 w 252009"/>
                <a:gd name="connsiteY8" fmla="*/ 298731 h 319799"/>
                <a:gd name="connsiteX9" fmla="*/ 99709 w 252009"/>
                <a:gd name="connsiteY9" fmla="*/ 298731 h 319799"/>
                <a:gd name="connsiteX10" fmla="*/ 162546 w 252009"/>
                <a:gd name="connsiteY10" fmla="*/ 267598 h 319799"/>
                <a:gd name="connsiteX11" fmla="*/ 180805 w 252009"/>
                <a:gd name="connsiteY11" fmla="*/ 157736 h 319799"/>
                <a:gd name="connsiteX12" fmla="*/ 175717 w 252009"/>
                <a:gd name="connsiteY12" fmla="*/ 84840 h 319799"/>
                <a:gd name="connsiteX13" fmla="*/ 134326 w 252009"/>
                <a:gd name="connsiteY13" fmla="*/ 28405 h 319799"/>
                <a:gd name="connsiteX14" fmla="*/ 99709 w 252009"/>
                <a:gd name="connsiteY14" fmla="*/ 21351 h 319799"/>
                <a:gd name="connsiteX15" fmla="*/ 66036 w 252009"/>
                <a:gd name="connsiteY15" fmla="*/ 21351 h 319799"/>
                <a:gd name="connsiteX16" fmla="*/ 66036 w 252009"/>
                <a:gd name="connsiteY16" fmla="*/ 298731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2009" h="319799">
                  <a:moveTo>
                    <a:pt x="0" y="319799"/>
                  </a:moveTo>
                  <a:lnTo>
                    <a:pt x="0" y="0"/>
                  </a:lnTo>
                  <a:lnTo>
                    <a:pt x="107233" y="0"/>
                  </a:lnTo>
                  <a:cubicBezTo>
                    <a:pt x="148999" y="0"/>
                    <a:pt x="182399" y="11287"/>
                    <a:pt x="207420" y="33955"/>
                  </a:cubicBezTo>
                  <a:cubicBezTo>
                    <a:pt x="237154" y="60856"/>
                    <a:pt x="252009" y="102524"/>
                    <a:pt x="252009" y="159053"/>
                  </a:cubicBezTo>
                  <a:cubicBezTo>
                    <a:pt x="252009" y="225741"/>
                    <a:pt x="232065" y="272018"/>
                    <a:pt x="192086" y="297978"/>
                  </a:cubicBezTo>
                  <a:cubicBezTo>
                    <a:pt x="169706" y="312557"/>
                    <a:pt x="140439" y="319799"/>
                    <a:pt x="104319" y="319799"/>
                  </a:cubicBezTo>
                  <a:lnTo>
                    <a:pt x="0" y="319799"/>
                  </a:lnTo>
                  <a:close/>
                  <a:moveTo>
                    <a:pt x="66036" y="298731"/>
                  </a:moveTo>
                  <a:lnTo>
                    <a:pt x="99709" y="298731"/>
                  </a:lnTo>
                  <a:cubicBezTo>
                    <a:pt x="127462" y="298731"/>
                    <a:pt x="148442" y="288384"/>
                    <a:pt x="162546" y="267598"/>
                  </a:cubicBezTo>
                  <a:cubicBezTo>
                    <a:pt x="174692" y="249820"/>
                    <a:pt x="180805" y="213138"/>
                    <a:pt x="180805" y="157736"/>
                  </a:cubicBezTo>
                  <a:cubicBezTo>
                    <a:pt x="180805" y="123687"/>
                    <a:pt x="179109" y="99421"/>
                    <a:pt x="175717" y="84840"/>
                  </a:cubicBezTo>
                  <a:cubicBezTo>
                    <a:pt x="169421" y="57375"/>
                    <a:pt x="155590" y="38564"/>
                    <a:pt x="134326" y="28405"/>
                  </a:cubicBezTo>
                  <a:cubicBezTo>
                    <a:pt x="124548" y="23703"/>
                    <a:pt x="113073" y="21351"/>
                    <a:pt x="99709" y="21351"/>
                  </a:cubicBezTo>
                  <a:lnTo>
                    <a:pt x="66036" y="21351"/>
                  </a:lnTo>
                  <a:lnTo>
                    <a:pt x="66036" y="298731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D99E1D9C-24F9-70AD-6765-493C312803DF}"/>
                </a:ext>
              </a:extLst>
            </p:cNvPr>
            <p:cNvSpPr/>
            <p:nvPr/>
          </p:nvSpPr>
          <p:spPr>
            <a:xfrm>
              <a:off x="6612814" y="3300557"/>
              <a:ext cx="223425" cy="330898"/>
            </a:xfrm>
            <a:custGeom>
              <a:avLst/>
              <a:gdLst>
                <a:gd name="connsiteX0" fmla="*/ 209594 w 223425"/>
                <a:gd name="connsiteY0" fmla="*/ 90767 h 330898"/>
                <a:gd name="connsiteX1" fmla="*/ 176957 w 223425"/>
                <a:gd name="connsiteY1" fmla="*/ 99138 h 330898"/>
                <a:gd name="connsiteX2" fmla="*/ 179871 w 223425"/>
                <a:gd name="connsiteY2" fmla="*/ 72708 h 330898"/>
                <a:gd name="connsiteX3" fmla="*/ 165289 w 223425"/>
                <a:gd name="connsiteY3" fmla="*/ 39693 h 330898"/>
                <a:gd name="connsiteX4" fmla="*/ 109225 w 223425"/>
                <a:gd name="connsiteY4" fmla="*/ 19564 h 330898"/>
                <a:gd name="connsiteX5" fmla="*/ 55131 w 223425"/>
                <a:gd name="connsiteY5" fmla="*/ 41574 h 330898"/>
                <a:gd name="connsiteX6" fmla="*/ 46570 w 223425"/>
                <a:gd name="connsiteY6" fmla="*/ 69416 h 330898"/>
                <a:gd name="connsiteX7" fmla="*/ 54095 w 223425"/>
                <a:gd name="connsiteY7" fmla="*/ 95469 h 330898"/>
                <a:gd name="connsiteX8" fmla="*/ 106960 w 223425"/>
                <a:gd name="connsiteY8" fmla="*/ 127073 h 330898"/>
                <a:gd name="connsiteX9" fmla="*/ 212508 w 223425"/>
                <a:gd name="connsiteY9" fmla="*/ 190563 h 330898"/>
                <a:gd name="connsiteX10" fmla="*/ 223425 w 223425"/>
                <a:gd name="connsiteY10" fmla="*/ 236746 h 330898"/>
                <a:gd name="connsiteX11" fmla="*/ 176195 w 223425"/>
                <a:gd name="connsiteY11" fmla="*/ 315944 h 330898"/>
                <a:gd name="connsiteX12" fmla="*/ 110159 w 223425"/>
                <a:gd name="connsiteY12" fmla="*/ 330898 h 330898"/>
                <a:gd name="connsiteX13" fmla="*/ 9039 w 223425"/>
                <a:gd name="connsiteY13" fmla="*/ 284245 h 330898"/>
                <a:gd name="connsiteX14" fmla="*/ 0 w 223425"/>
                <a:gd name="connsiteY14" fmla="*/ 248597 h 330898"/>
                <a:gd name="connsiteX15" fmla="*/ 1229 w 223425"/>
                <a:gd name="connsiteY15" fmla="*/ 225835 h 330898"/>
                <a:gd name="connsiteX16" fmla="*/ 36314 w 223425"/>
                <a:gd name="connsiteY16" fmla="*/ 216241 h 330898"/>
                <a:gd name="connsiteX17" fmla="*/ 30952 w 223425"/>
                <a:gd name="connsiteY17" fmla="*/ 251607 h 330898"/>
                <a:gd name="connsiteX18" fmla="*/ 56064 w 223425"/>
                <a:gd name="connsiteY18" fmla="*/ 298448 h 330898"/>
                <a:gd name="connsiteX19" fmla="*/ 104330 w 223425"/>
                <a:gd name="connsiteY19" fmla="*/ 312745 h 330898"/>
                <a:gd name="connsiteX20" fmla="*/ 153997 w 223425"/>
                <a:gd name="connsiteY20" fmla="*/ 294686 h 330898"/>
                <a:gd name="connsiteX21" fmla="*/ 170082 w 223425"/>
                <a:gd name="connsiteY21" fmla="*/ 258849 h 330898"/>
                <a:gd name="connsiteX22" fmla="*/ 134531 w 223425"/>
                <a:gd name="connsiteY22" fmla="*/ 209846 h 330898"/>
                <a:gd name="connsiteX23" fmla="*/ 86549 w 223425"/>
                <a:gd name="connsiteY23" fmla="*/ 190186 h 330898"/>
                <a:gd name="connsiteX24" fmla="*/ 24930 w 223425"/>
                <a:gd name="connsiteY24" fmla="*/ 153881 h 330898"/>
                <a:gd name="connsiteX25" fmla="*/ 2072 w 223425"/>
                <a:gd name="connsiteY25" fmla="*/ 89450 h 330898"/>
                <a:gd name="connsiteX26" fmla="*/ 30110 w 223425"/>
                <a:gd name="connsiteY26" fmla="*/ 26900 h 330898"/>
                <a:gd name="connsiteX27" fmla="*/ 112231 w 223425"/>
                <a:gd name="connsiteY27" fmla="*/ 0 h 330898"/>
                <a:gd name="connsiteX28" fmla="*/ 193418 w 223425"/>
                <a:gd name="connsiteY28" fmla="*/ 32074 h 330898"/>
                <a:gd name="connsiteX29" fmla="*/ 208752 w 223425"/>
                <a:gd name="connsiteY29" fmla="*/ 69604 h 330898"/>
                <a:gd name="connsiteX30" fmla="*/ 209685 w 223425"/>
                <a:gd name="connsiteY30" fmla="*/ 90672 h 330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223425" h="330898">
                  <a:moveTo>
                    <a:pt x="209594" y="90767"/>
                  </a:moveTo>
                  <a:lnTo>
                    <a:pt x="176957" y="99138"/>
                  </a:lnTo>
                  <a:cubicBezTo>
                    <a:pt x="178927" y="88509"/>
                    <a:pt x="179871" y="79668"/>
                    <a:pt x="179871" y="72708"/>
                  </a:cubicBezTo>
                  <a:cubicBezTo>
                    <a:pt x="179871" y="60667"/>
                    <a:pt x="174977" y="49663"/>
                    <a:pt x="165289" y="39693"/>
                  </a:cubicBezTo>
                  <a:cubicBezTo>
                    <a:pt x="152301" y="26242"/>
                    <a:pt x="133586" y="19564"/>
                    <a:pt x="109225" y="19564"/>
                  </a:cubicBezTo>
                  <a:cubicBezTo>
                    <a:pt x="82690" y="19564"/>
                    <a:pt x="64727" y="26900"/>
                    <a:pt x="55131" y="41574"/>
                  </a:cubicBezTo>
                  <a:cubicBezTo>
                    <a:pt x="49484" y="50321"/>
                    <a:pt x="46570" y="59633"/>
                    <a:pt x="46570" y="69416"/>
                  </a:cubicBezTo>
                  <a:cubicBezTo>
                    <a:pt x="46570" y="78633"/>
                    <a:pt x="49109" y="87287"/>
                    <a:pt x="54095" y="95469"/>
                  </a:cubicBezTo>
                  <a:cubicBezTo>
                    <a:pt x="60583" y="106098"/>
                    <a:pt x="78171" y="116632"/>
                    <a:pt x="106960" y="127073"/>
                  </a:cubicBezTo>
                  <a:cubicBezTo>
                    <a:pt x="164436" y="148049"/>
                    <a:pt x="199622" y="169212"/>
                    <a:pt x="212508" y="190563"/>
                  </a:cubicBezTo>
                  <a:cubicBezTo>
                    <a:pt x="219851" y="203072"/>
                    <a:pt x="223425" y="218405"/>
                    <a:pt x="223425" y="236746"/>
                  </a:cubicBezTo>
                  <a:cubicBezTo>
                    <a:pt x="223425" y="271736"/>
                    <a:pt x="207625" y="298073"/>
                    <a:pt x="176195" y="315944"/>
                  </a:cubicBezTo>
                  <a:cubicBezTo>
                    <a:pt x="158698" y="325913"/>
                    <a:pt x="136591" y="330898"/>
                    <a:pt x="110159" y="330898"/>
                  </a:cubicBezTo>
                  <a:cubicBezTo>
                    <a:pt x="59172" y="330898"/>
                    <a:pt x="25397" y="315379"/>
                    <a:pt x="9039" y="284245"/>
                  </a:cubicBezTo>
                  <a:cubicBezTo>
                    <a:pt x="3017" y="272865"/>
                    <a:pt x="0" y="261013"/>
                    <a:pt x="0" y="248597"/>
                  </a:cubicBezTo>
                  <a:cubicBezTo>
                    <a:pt x="0" y="242953"/>
                    <a:pt x="376" y="235429"/>
                    <a:pt x="1229" y="225835"/>
                  </a:cubicBezTo>
                  <a:lnTo>
                    <a:pt x="36314" y="216241"/>
                  </a:lnTo>
                  <a:cubicBezTo>
                    <a:pt x="32739" y="229974"/>
                    <a:pt x="30952" y="241731"/>
                    <a:pt x="30952" y="251607"/>
                  </a:cubicBezTo>
                  <a:cubicBezTo>
                    <a:pt x="30952" y="271171"/>
                    <a:pt x="39330" y="286785"/>
                    <a:pt x="56064" y="298448"/>
                  </a:cubicBezTo>
                  <a:cubicBezTo>
                    <a:pt x="69519" y="307948"/>
                    <a:pt x="85604" y="312745"/>
                    <a:pt x="104330" y="312745"/>
                  </a:cubicBezTo>
                  <a:cubicBezTo>
                    <a:pt x="124935" y="312745"/>
                    <a:pt x="141486" y="306725"/>
                    <a:pt x="153997" y="294686"/>
                  </a:cubicBezTo>
                  <a:cubicBezTo>
                    <a:pt x="164720" y="284339"/>
                    <a:pt x="170082" y="272394"/>
                    <a:pt x="170082" y="258849"/>
                  </a:cubicBezTo>
                  <a:cubicBezTo>
                    <a:pt x="170082" y="239003"/>
                    <a:pt x="158232" y="222731"/>
                    <a:pt x="134531" y="209846"/>
                  </a:cubicBezTo>
                  <a:cubicBezTo>
                    <a:pt x="129818" y="207306"/>
                    <a:pt x="113824" y="200815"/>
                    <a:pt x="86549" y="190186"/>
                  </a:cubicBezTo>
                  <a:cubicBezTo>
                    <a:pt x="57760" y="178899"/>
                    <a:pt x="37258" y="166860"/>
                    <a:pt x="24930" y="153881"/>
                  </a:cubicBezTo>
                  <a:cubicBezTo>
                    <a:pt x="9687" y="137985"/>
                    <a:pt x="2072" y="116445"/>
                    <a:pt x="2072" y="89450"/>
                  </a:cubicBezTo>
                  <a:cubicBezTo>
                    <a:pt x="2072" y="64149"/>
                    <a:pt x="11384" y="43267"/>
                    <a:pt x="30110" y="26900"/>
                  </a:cubicBezTo>
                  <a:cubicBezTo>
                    <a:pt x="50611" y="8936"/>
                    <a:pt x="77989" y="0"/>
                    <a:pt x="112231" y="0"/>
                  </a:cubicBezTo>
                  <a:cubicBezTo>
                    <a:pt x="147975" y="0"/>
                    <a:pt x="174977" y="10722"/>
                    <a:pt x="193418" y="32074"/>
                  </a:cubicBezTo>
                  <a:cubicBezTo>
                    <a:pt x="202161" y="42421"/>
                    <a:pt x="207340" y="54930"/>
                    <a:pt x="208752" y="69604"/>
                  </a:cubicBezTo>
                  <a:cubicBezTo>
                    <a:pt x="209412" y="76376"/>
                    <a:pt x="209685" y="83336"/>
                    <a:pt x="209685" y="90672"/>
                  </a:cubicBez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B491891-DF79-D4A1-3E66-5ACCBC603776}"/>
                </a:ext>
              </a:extLst>
            </p:cNvPr>
            <p:cNvSpPr/>
            <p:nvPr/>
          </p:nvSpPr>
          <p:spPr>
            <a:xfrm>
              <a:off x="6875558" y="3306010"/>
              <a:ext cx="238564" cy="319799"/>
            </a:xfrm>
            <a:custGeom>
              <a:avLst/>
              <a:gdLst>
                <a:gd name="connsiteX0" fmla="*/ 0 w 238564"/>
                <a:gd name="connsiteY0" fmla="*/ 319799 h 319799"/>
                <a:gd name="connsiteX1" fmla="*/ 0 w 238564"/>
                <a:gd name="connsiteY1" fmla="*/ 0 h 319799"/>
                <a:gd name="connsiteX2" fmla="*/ 110159 w 238564"/>
                <a:gd name="connsiteY2" fmla="*/ 0 h 319799"/>
                <a:gd name="connsiteX3" fmla="*/ 198119 w 238564"/>
                <a:gd name="connsiteY3" fmla="*/ 19000 h 319799"/>
                <a:gd name="connsiteX4" fmla="*/ 238565 w 238564"/>
                <a:gd name="connsiteY4" fmla="*/ 91801 h 319799"/>
                <a:gd name="connsiteX5" fmla="*/ 103761 w 238564"/>
                <a:gd name="connsiteY5" fmla="*/ 186895 h 319799"/>
                <a:gd name="connsiteX6" fmla="*/ 67732 w 238564"/>
                <a:gd name="connsiteY6" fmla="*/ 186895 h 319799"/>
                <a:gd name="connsiteX7" fmla="*/ 67732 w 238564"/>
                <a:gd name="connsiteY7" fmla="*/ 319706 h 319799"/>
                <a:gd name="connsiteX8" fmla="*/ 0 w 238564"/>
                <a:gd name="connsiteY8" fmla="*/ 319706 h 319799"/>
                <a:gd name="connsiteX9" fmla="*/ 0 w 238564"/>
                <a:gd name="connsiteY9" fmla="*/ 319799 h 319799"/>
                <a:gd name="connsiteX10" fmla="*/ 67732 w 238564"/>
                <a:gd name="connsiteY10" fmla="*/ 164697 h 319799"/>
                <a:gd name="connsiteX11" fmla="*/ 98217 w 238564"/>
                <a:gd name="connsiteY11" fmla="*/ 164697 h 319799"/>
                <a:gd name="connsiteX12" fmla="*/ 153530 w 238564"/>
                <a:gd name="connsiteY12" fmla="*/ 147579 h 319799"/>
                <a:gd name="connsiteX13" fmla="*/ 170833 w 238564"/>
                <a:gd name="connsiteY13" fmla="*/ 93494 h 319799"/>
                <a:gd name="connsiteX14" fmla="*/ 144776 w 238564"/>
                <a:gd name="connsiteY14" fmla="*/ 32827 h 319799"/>
                <a:gd name="connsiteX15" fmla="*/ 98217 w 238564"/>
                <a:gd name="connsiteY15" fmla="*/ 22480 h 319799"/>
                <a:gd name="connsiteX16" fmla="*/ 67732 w 238564"/>
                <a:gd name="connsiteY16" fmla="*/ 22480 h 319799"/>
                <a:gd name="connsiteX17" fmla="*/ 67732 w 238564"/>
                <a:gd name="connsiteY17" fmla="*/ 164697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238564" h="319799">
                  <a:moveTo>
                    <a:pt x="0" y="319799"/>
                  </a:moveTo>
                  <a:lnTo>
                    <a:pt x="0" y="0"/>
                  </a:lnTo>
                  <a:lnTo>
                    <a:pt x="110159" y="0"/>
                  </a:lnTo>
                  <a:cubicBezTo>
                    <a:pt x="146848" y="0"/>
                    <a:pt x="176194" y="6302"/>
                    <a:pt x="198119" y="19000"/>
                  </a:cubicBezTo>
                  <a:cubicBezTo>
                    <a:pt x="225121" y="34614"/>
                    <a:pt x="238565" y="58880"/>
                    <a:pt x="238565" y="91801"/>
                  </a:cubicBezTo>
                  <a:cubicBezTo>
                    <a:pt x="238565" y="155196"/>
                    <a:pt x="193600" y="186895"/>
                    <a:pt x="103761" y="186895"/>
                  </a:cubicBezTo>
                  <a:lnTo>
                    <a:pt x="67732" y="186895"/>
                  </a:lnTo>
                  <a:lnTo>
                    <a:pt x="67732" y="319706"/>
                  </a:lnTo>
                  <a:lnTo>
                    <a:pt x="0" y="319706"/>
                  </a:lnTo>
                  <a:lnTo>
                    <a:pt x="0" y="319799"/>
                  </a:lnTo>
                  <a:close/>
                  <a:moveTo>
                    <a:pt x="67732" y="164697"/>
                  </a:moveTo>
                  <a:lnTo>
                    <a:pt x="98217" y="164697"/>
                  </a:lnTo>
                  <a:cubicBezTo>
                    <a:pt x="123705" y="164697"/>
                    <a:pt x="142146" y="158959"/>
                    <a:pt x="153530" y="147579"/>
                  </a:cubicBezTo>
                  <a:cubicBezTo>
                    <a:pt x="165096" y="136197"/>
                    <a:pt x="170833" y="118137"/>
                    <a:pt x="170833" y="93494"/>
                  </a:cubicBezTo>
                  <a:cubicBezTo>
                    <a:pt x="170833" y="63207"/>
                    <a:pt x="162181" y="42984"/>
                    <a:pt x="144776" y="32827"/>
                  </a:cubicBezTo>
                  <a:cubicBezTo>
                    <a:pt x="132926" y="25960"/>
                    <a:pt x="117410" y="22480"/>
                    <a:pt x="98217" y="22480"/>
                  </a:cubicBezTo>
                  <a:lnTo>
                    <a:pt x="67732" y="22480"/>
                  </a:lnTo>
                  <a:lnTo>
                    <a:pt x="67732" y="164697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074885E-23A3-E205-0FF6-7DDEF3BD01D2}"/>
                </a:ext>
              </a:extLst>
            </p:cNvPr>
            <p:cNvSpPr/>
            <p:nvPr/>
          </p:nvSpPr>
          <p:spPr>
            <a:xfrm>
              <a:off x="7145166" y="3219760"/>
              <a:ext cx="102076" cy="406052"/>
            </a:xfrm>
            <a:custGeom>
              <a:avLst/>
              <a:gdLst>
                <a:gd name="connsiteX0" fmla="*/ 17599 w 102076"/>
                <a:gd name="connsiteY0" fmla="*/ 86252 h 406052"/>
                <a:gd name="connsiteX1" fmla="*/ 84580 w 102076"/>
                <a:gd name="connsiteY1" fmla="*/ 86252 h 406052"/>
                <a:gd name="connsiteX2" fmla="*/ 84580 w 102076"/>
                <a:gd name="connsiteY2" fmla="*/ 406052 h 406052"/>
                <a:gd name="connsiteX3" fmla="*/ 17599 w 102076"/>
                <a:gd name="connsiteY3" fmla="*/ 406052 h 406052"/>
                <a:gd name="connsiteX4" fmla="*/ 17599 w 102076"/>
                <a:gd name="connsiteY4" fmla="*/ 86252 h 406052"/>
                <a:gd name="connsiteX5" fmla="*/ 18065 w 102076"/>
                <a:gd name="connsiteY5" fmla="*/ 60481 h 406052"/>
                <a:gd name="connsiteX6" fmla="*/ 0 w 102076"/>
                <a:gd name="connsiteY6" fmla="*/ 60481 h 406052"/>
                <a:gd name="connsiteX7" fmla="*/ 41208 w 102076"/>
                <a:gd name="connsiteY7" fmla="*/ 0 h 406052"/>
                <a:gd name="connsiteX8" fmla="*/ 102076 w 102076"/>
                <a:gd name="connsiteY8" fmla="*/ 0 h 406052"/>
                <a:gd name="connsiteX9" fmla="*/ 17974 w 102076"/>
                <a:gd name="connsiteY9" fmla="*/ 60481 h 406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2076" h="406052">
                  <a:moveTo>
                    <a:pt x="17599" y="86252"/>
                  </a:moveTo>
                  <a:lnTo>
                    <a:pt x="84580" y="86252"/>
                  </a:lnTo>
                  <a:lnTo>
                    <a:pt x="84580" y="406052"/>
                  </a:lnTo>
                  <a:lnTo>
                    <a:pt x="17599" y="406052"/>
                  </a:lnTo>
                  <a:lnTo>
                    <a:pt x="17599" y="86252"/>
                  </a:lnTo>
                  <a:close/>
                  <a:moveTo>
                    <a:pt x="18065" y="60481"/>
                  </a:moveTo>
                  <a:lnTo>
                    <a:pt x="0" y="60481"/>
                  </a:lnTo>
                  <a:lnTo>
                    <a:pt x="41208" y="0"/>
                  </a:lnTo>
                  <a:lnTo>
                    <a:pt x="102076" y="0"/>
                  </a:lnTo>
                  <a:lnTo>
                    <a:pt x="17974" y="60481"/>
                  </a:ln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DE3F364-837D-22C1-0E1E-41F79A04C8CA}"/>
                </a:ext>
              </a:extLst>
            </p:cNvPr>
            <p:cNvSpPr/>
            <p:nvPr/>
          </p:nvSpPr>
          <p:spPr>
            <a:xfrm>
              <a:off x="7270100" y="3306010"/>
              <a:ext cx="230756" cy="319799"/>
            </a:xfrm>
            <a:custGeom>
              <a:avLst/>
              <a:gdLst>
                <a:gd name="connsiteX0" fmla="*/ 230756 w 230756"/>
                <a:gd name="connsiteY0" fmla="*/ 0 h 319799"/>
                <a:gd name="connsiteX1" fmla="*/ 230756 w 230756"/>
                <a:gd name="connsiteY1" fmla="*/ 23891 h 319799"/>
                <a:gd name="connsiteX2" fmla="*/ 150787 w 230756"/>
                <a:gd name="connsiteY2" fmla="*/ 23891 h 319799"/>
                <a:gd name="connsiteX3" fmla="*/ 150787 w 230756"/>
                <a:gd name="connsiteY3" fmla="*/ 319799 h 319799"/>
                <a:gd name="connsiteX4" fmla="*/ 80425 w 230756"/>
                <a:gd name="connsiteY4" fmla="*/ 319799 h 319799"/>
                <a:gd name="connsiteX5" fmla="*/ 80425 w 230756"/>
                <a:gd name="connsiteY5" fmla="*/ 23891 h 319799"/>
                <a:gd name="connsiteX6" fmla="*/ 0 w 230756"/>
                <a:gd name="connsiteY6" fmla="*/ 23891 h 319799"/>
                <a:gd name="connsiteX7" fmla="*/ 0 w 230756"/>
                <a:gd name="connsiteY7" fmla="*/ 0 h 319799"/>
                <a:gd name="connsiteX8" fmla="*/ 230756 w 230756"/>
                <a:gd name="connsiteY8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0756" h="319799">
                  <a:moveTo>
                    <a:pt x="230756" y="0"/>
                  </a:moveTo>
                  <a:lnTo>
                    <a:pt x="230756" y="23891"/>
                  </a:lnTo>
                  <a:lnTo>
                    <a:pt x="150787" y="23891"/>
                  </a:lnTo>
                  <a:lnTo>
                    <a:pt x="150787" y="319799"/>
                  </a:lnTo>
                  <a:lnTo>
                    <a:pt x="80425" y="319799"/>
                  </a:lnTo>
                  <a:lnTo>
                    <a:pt x="80425" y="23891"/>
                  </a:lnTo>
                  <a:lnTo>
                    <a:pt x="0" y="23891"/>
                  </a:lnTo>
                  <a:lnTo>
                    <a:pt x="0" y="0"/>
                  </a:lnTo>
                  <a:lnTo>
                    <a:pt x="230756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2743D744-1661-BE81-621E-37CA5F95342D}"/>
                </a:ext>
              </a:extLst>
            </p:cNvPr>
            <p:cNvSpPr/>
            <p:nvPr/>
          </p:nvSpPr>
          <p:spPr>
            <a:xfrm>
              <a:off x="7489188" y="3306010"/>
              <a:ext cx="249482" cy="319799"/>
            </a:xfrm>
            <a:custGeom>
              <a:avLst/>
              <a:gdLst>
                <a:gd name="connsiteX0" fmla="*/ 155408 w 249482"/>
                <a:gd name="connsiteY0" fmla="*/ 0 h 319799"/>
                <a:gd name="connsiteX1" fmla="*/ 249482 w 249482"/>
                <a:gd name="connsiteY1" fmla="*/ 319799 h 319799"/>
                <a:gd name="connsiteX2" fmla="*/ 181750 w 249482"/>
                <a:gd name="connsiteY2" fmla="*/ 319799 h 319799"/>
                <a:gd name="connsiteX3" fmla="*/ 159825 w 249482"/>
                <a:gd name="connsiteY3" fmla="*/ 243612 h 319799"/>
                <a:gd name="connsiteX4" fmla="*/ 49951 w 249482"/>
                <a:gd name="connsiteY4" fmla="*/ 243612 h 319799"/>
                <a:gd name="connsiteX5" fmla="*/ 26808 w 249482"/>
                <a:gd name="connsiteY5" fmla="*/ 319799 h 319799"/>
                <a:gd name="connsiteX6" fmla="*/ 0 w 249482"/>
                <a:gd name="connsiteY6" fmla="*/ 319799 h 319799"/>
                <a:gd name="connsiteX7" fmla="*/ 98400 w 249482"/>
                <a:gd name="connsiteY7" fmla="*/ 0 h 319799"/>
                <a:gd name="connsiteX8" fmla="*/ 155408 w 249482"/>
                <a:gd name="connsiteY8" fmla="*/ 0 h 319799"/>
                <a:gd name="connsiteX9" fmla="*/ 57009 w 249482"/>
                <a:gd name="connsiteY9" fmla="*/ 220003 h 319799"/>
                <a:gd name="connsiteX10" fmla="*/ 153245 w 249482"/>
                <a:gd name="connsiteY10" fmla="*/ 220003 h 319799"/>
                <a:gd name="connsiteX11" fmla="*/ 106391 w 249482"/>
                <a:gd name="connsiteY11" fmla="*/ 57847 h 319799"/>
                <a:gd name="connsiteX12" fmla="*/ 56918 w 249482"/>
                <a:gd name="connsiteY12" fmla="*/ 220003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49482" h="319799">
                  <a:moveTo>
                    <a:pt x="155408" y="0"/>
                  </a:moveTo>
                  <a:lnTo>
                    <a:pt x="249482" y="319799"/>
                  </a:lnTo>
                  <a:lnTo>
                    <a:pt x="181750" y="319799"/>
                  </a:lnTo>
                  <a:lnTo>
                    <a:pt x="159825" y="243612"/>
                  </a:lnTo>
                  <a:lnTo>
                    <a:pt x="49951" y="243612"/>
                  </a:lnTo>
                  <a:lnTo>
                    <a:pt x="26808" y="319799"/>
                  </a:lnTo>
                  <a:lnTo>
                    <a:pt x="0" y="319799"/>
                  </a:lnTo>
                  <a:lnTo>
                    <a:pt x="98400" y="0"/>
                  </a:lnTo>
                  <a:lnTo>
                    <a:pt x="155408" y="0"/>
                  </a:lnTo>
                  <a:close/>
                  <a:moveTo>
                    <a:pt x="57009" y="220003"/>
                  </a:moveTo>
                  <a:lnTo>
                    <a:pt x="153245" y="220003"/>
                  </a:lnTo>
                  <a:lnTo>
                    <a:pt x="106391" y="57847"/>
                  </a:lnTo>
                  <a:lnTo>
                    <a:pt x="56918" y="220003"/>
                  </a:ln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CD1423E2-303B-EBAF-E7F3-5D197B3F3A9F}"/>
                </a:ext>
              </a:extLst>
            </p:cNvPr>
            <p:cNvSpPr/>
            <p:nvPr/>
          </p:nvSpPr>
          <p:spPr>
            <a:xfrm>
              <a:off x="7789373" y="3306010"/>
              <a:ext cx="169706" cy="319799"/>
            </a:xfrm>
            <a:custGeom>
              <a:avLst/>
              <a:gdLst>
                <a:gd name="connsiteX0" fmla="*/ 66036 w 169706"/>
                <a:gd name="connsiteY0" fmla="*/ 0 h 319799"/>
                <a:gd name="connsiteX1" fmla="*/ 66036 w 169706"/>
                <a:gd name="connsiteY1" fmla="*/ 295909 h 319799"/>
                <a:gd name="connsiteX2" fmla="*/ 169706 w 169706"/>
                <a:gd name="connsiteY2" fmla="*/ 295909 h 319799"/>
                <a:gd name="connsiteX3" fmla="*/ 169706 w 169706"/>
                <a:gd name="connsiteY3" fmla="*/ 319799 h 319799"/>
                <a:gd name="connsiteX4" fmla="*/ 0 w 169706"/>
                <a:gd name="connsiteY4" fmla="*/ 319799 h 319799"/>
                <a:gd name="connsiteX5" fmla="*/ 0 w 169706"/>
                <a:gd name="connsiteY5" fmla="*/ 0 h 319799"/>
                <a:gd name="connsiteX6" fmla="*/ 66036 w 169706"/>
                <a:gd name="connsiteY6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9706" h="319799">
                  <a:moveTo>
                    <a:pt x="66036" y="0"/>
                  </a:moveTo>
                  <a:lnTo>
                    <a:pt x="66036" y="295909"/>
                  </a:lnTo>
                  <a:lnTo>
                    <a:pt x="169706" y="295909"/>
                  </a:lnTo>
                  <a:lnTo>
                    <a:pt x="169706" y="319799"/>
                  </a:lnTo>
                  <a:lnTo>
                    <a:pt x="0" y="319799"/>
                  </a:lnTo>
                  <a:lnTo>
                    <a:pt x="0" y="0"/>
                  </a:lnTo>
                  <a:lnTo>
                    <a:pt x="66036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422342E-6748-37F7-9EF1-4D9D8D0472D1}"/>
                </a:ext>
              </a:extLst>
            </p:cNvPr>
            <p:cNvSpPr/>
            <p:nvPr/>
          </p:nvSpPr>
          <p:spPr>
            <a:xfrm>
              <a:off x="8004613" y="3306010"/>
              <a:ext cx="66980" cy="319799"/>
            </a:xfrm>
            <a:custGeom>
              <a:avLst/>
              <a:gdLst>
                <a:gd name="connsiteX0" fmla="*/ 66981 w 66980"/>
                <a:gd name="connsiteY0" fmla="*/ 0 h 319799"/>
                <a:gd name="connsiteX1" fmla="*/ 0 w 66980"/>
                <a:gd name="connsiteY1" fmla="*/ 0 h 319799"/>
                <a:gd name="connsiteX2" fmla="*/ 0 w 66980"/>
                <a:gd name="connsiteY2" fmla="*/ 319799 h 319799"/>
                <a:gd name="connsiteX3" fmla="*/ 66981 w 66980"/>
                <a:gd name="connsiteY3" fmla="*/ 319799 h 319799"/>
                <a:gd name="connsiteX4" fmla="*/ 66981 w 66980"/>
                <a:gd name="connsiteY4" fmla="*/ 0 h 31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980" h="319799">
                  <a:moveTo>
                    <a:pt x="66981" y="0"/>
                  </a:moveTo>
                  <a:lnTo>
                    <a:pt x="0" y="0"/>
                  </a:lnTo>
                  <a:lnTo>
                    <a:pt x="0" y="319799"/>
                  </a:lnTo>
                  <a:lnTo>
                    <a:pt x="66981" y="319799"/>
                  </a:lnTo>
                  <a:lnTo>
                    <a:pt x="66981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43C28A6-52E8-B805-9F2A-BA003F009012}"/>
              </a:ext>
            </a:extLst>
          </p:cNvPr>
          <p:cNvSpPr/>
          <p:nvPr userDrawn="1"/>
        </p:nvSpPr>
        <p:spPr>
          <a:xfrm>
            <a:off x="0" y="2734010"/>
            <a:ext cx="5551691" cy="124983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7C6D638-37AD-D0C5-DA43-5E9C20D35A25}"/>
              </a:ext>
            </a:extLst>
          </p:cNvPr>
          <p:cNvGrpSpPr/>
          <p:nvPr userDrawn="1"/>
        </p:nvGrpSpPr>
        <p:grpSpPr>
          <a:xfrm>
            <a:off x="4120408" y="2911049"/>
            <a:ext cx="1239407" cy="1035903"/>
            <a:chOff x="4120408" y="2911049"/>
            <a:chExt cx="1239407" cy="1035903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5C0B893-71C4-BBB4-5BA5-4697C4136974}"/>
                </a:ext>
              </a:extLst>
            </p:cNvPr>
            <p:cNvSpPr/>
            <p:nvPr/>
          </p:nvSpPr>
          <p:spPr>
            <a:xfrm>
              <a:off x="4120408" y="2911049"/>
              <a:ext cx="577878" cy="476081"/>
            </a:xfrm>
            <a:custGeom>
              <a:avLst/>
              <a:gdLst>
                <a:gd name="connsiteX0" fmla="*/ 0 w 577878"/>
                <a:gd name="connsiteY0" fmla="*/ 476082 h 476081"/>
                <a:gd name="connsiteX1" fmla="*/ 577878 w 577878"/>
                <a:gd name="connsiteY1" fmla="*/ 0 h 476081"/>
                <a:gd name="connsiteX2" fmla="*/ 577878 w 577878"/>
                <a:gd name="connsiteY2" fmla="*/ 118348 h 476081"/>
                <a:gd name="connsiteX3" fmla="*/ 486148 w 577878"/>
                <a:gd name="connsiteY3" fmla="*/ 118348 h 476081"/>
                <a:gd name="connsiteX4" fmla="*/ 486148 w 577878"/>
                <a:gd name="connsiteY4" fmla="*/ 385711 h 476081"/>
                <a:gd name="connsiteX5" fmla="*/ 221536 w 577878"/>
                <a:gd name="connsiteY5" fmla="*/ 385711 h 476081"/>
                <a:gd name="connsiteX6" fmla="*/ 221536 w 577878"/>
                <a:gd name="connsiteY6" fmla="*/ 476082 h 476081"/>
                <a:gd name="connsiteX7" fmla="*/ 0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0" y="476082"/>
                  </a:moveTo>
                  <a:cubicBezTo>
                    <a:pt x="24423" y="220447"/>
                    <a:pt x="270575" y="17017"/>
                    <a:pt x="577878" y="0"/>
                  </a:cubicBezTo>
                  <a:lnTo>
                    <a:pt x="577878" y="118348"/>
                  </a:lnTo>
                  <a:lnTo>
                    <a:pt x="486148" y="118348"/>
                  </a:lnTo>
                  <a:lnTo>
                    <a:pt x="486148" y="385711"/>
                  </a:lnTo>
                  <a:lnTo>
                    <a:pt x="221536" y="385711"/>
                  </a:lnTo>
                  <a:lnTo>
                    <a:pt x="221536" y="476082"/>
                  </a:lnTo>
                  <a:lnTo>
                    <a:pt x="0" y="476082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4F120CB-02AD-82F8-21B0-B964EC0BA615}"/>
                </a:ext>
              </a:extLst>
            </p:cNvPr>
            <p:cNvSpPr/>
            <p:nvPr/>
          </p:nvSpPr>
          <p:spPr>
            <a:xfrm>
              <a:off x="4120408" y="3470871"/>
              <a:ext cx="577878" cy="476081"/>
            </a:xfrm>
            <a:custGeom>
              <a:avLst/>
              <a:gdLst>
                <a:gd name="connsiteX0" fmla="*/ 577878 w 577878"/>
                <a:gd name="connsiteY0" fmla="*/ 476082 h 476081"/>
                <a:gd name="connsiteX1" fmla="*/ 0 w 577878"/>
                <a:gd name="connsiteY1" fmla="*/ 0 h 476081"/>
                <a:gd name="connsiteX2" fmla="*/ 221536 w 577878"/>
                <a:gd name="connsiteY2" fmla="*/ 0 h 476081"/>
                <a:gd name="connsiteX3" fmla="*/ 221536 w 577878"/>
                <a:gd name="connsiteY3" fmla="*/ 93352 h 476081"/>
                <a:gd name="connsiteX4" fmla="*/ 486726 w 577878"/>
                <a:gd name="connsiteY4" fmla="*/ 93352 h 476081"/>
                <a:gd name="connsiteX5" fmla="*/ 486726 w 577878"/>
                <a:gd name="connsiteY5" fmla="*/ 357735 h 476081"/>
                <a:gd name="connsiteX6" fmla="*/ 577878 w 577878"/>
                <a:gd name="connsiteY6" fmla="*/ 357735 h 476081"/>
                <a:gd name="connsiteX7" fmla="*/ 577878 w 577878"/>
                <a:gd name="connsiteY7" fmla="*/ 476082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8" h="476081">
                  <a:moveTo>
                    <a:pt x="577878" y="476082"/>
                  </a:moveTo>
                  <a:cubicBezTo>
                    <a:pt x="270575" y="459066"/>
                    <a:pt x="24423" y="255635"/>
                    <a:pt x="0" y="0"/>
                  </a:cubicBezTo>
                  <a:lnTo>
                    <a:pt x="221536" y="0"/>
                  </a:lnTo>
                  <a:lnTo>
                    <a:pt x="221536" y="93352"/>
                  </a:lnTo>
                  <a:lnTo>
                    <a:pt x="486726" y="93352"/>
                  </a:lnTo>
                  <a:lnTo>
                    <a:pt x="486726" y="357735"/>
                  </a:lnTo>
                  <a:lnTo>
                    <a:pt x="577878" y="357735"/>
                  </a:lnTo>
                  <a:lnTo>
                    <a:pt x="577878" y="476082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41966F3E-8213-81DA-B6D4-67E298162425}"/>
                </a:ext>
              </a:extLst>
            </p:cNvPr>
            <p:cNvSpPr/>
            <p:nvPr/>
          </p:nvSpPr>
          <p:spPr>
            <a:xfrm>
              <a:off x="4781938" y="3470676"/>
              <a:ext cx="577877" cy="476178"/>
            </a:xfrm>
            <a:custGeom>
              <a:avLst/>
              <a:gdLst>
                <a:gd name="connsiteX0" fmla="*/ 577877 w 577877"/>
                <a:gd name="connsiteY0" fmla="*/ 97 h 476178"/>
                <a:gd name="connsiteX1" fmla="*/ 0 w 577877"/>
                <a:gd name="connsiteY1" fmla="*/ 476178 h 476178"/>
                <a:gd name="connsiteX2" fmla="*/ 0 w 577877"/>
                <a:gd name="connsiteY2" fmla="*/ 357831 h 476178"/>
                <a:gd name="connsiteX3" fmla="*/ 92692 w 577877"/>
                <a:gd name="connsiteY3" fmla="*/ 357831 h 476178"/>
                <a:gd name="connsiteX4" fmla="*/ 92692 w 577877"/>
                <a:gd name="connsiteY4" fmla="*/ 93352 h 476178"/>
                <a:gd name="connsiteX5" fmla="*/ 356343 w 577877"/>
                <a:gd name="connsiteY5" fmla="*/ 93352 h 476178"/>
                <a:gd name="connsiteX6" fmla="*/ 356343 w 577877"/>
                <a:gd name="connsiteY6" fmla="*/ 0 h 476178"/>
                <a:gd name="connsiteX7" fmla="*/ 577877 w 577877"/>
                <a:gd name="connsiteY7" fmla="*/ 0 h 476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178">
                  <a:moveTo>
                    <a:pt x="577877" y="97"/>
                  </a:moveTo>
                  <a:cubicBezTo>
                    <a:pt x="553459" y="255731"/>
                    <a:pt x="307305" y="459162"/>
                    <a:pt x="0" y="476178"/>
                  </a:cubicBezTo>
                  <a:lnTo>
                    <a:pt x="0" y="357831"/>
                  </a:lnTo>
                  <a:lnTo>
                    <a:pt x="92692" y="357831"/>
                  </a:lnTo>
                  <a:lnTo>
                    <a:pt x="92692" y="93352"/>
                  </a:lnTo>
                  <a:lnTo>
                    <a:pt x="356343" y="93352"/>
                  </a:lnTo>
                  <a:lnTo>
                    <a:pt x="356343" y="0"/>
                  </a:lnTo>
                  <a:lnTo>
                    <a:pt x="577877" y="0"/>
                  </a:lnTo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C71C805-7AEC-3693-4D0D-0F0F9EB277B1}"/>
                </a:ext>
              </a:extLst>
            </p:cNvPr>
            <p:cNvSpPr/>
            <p:nvPr/>
          </p:nvSpPr>
          <p:spPr>
            <a:xfrm>
              <a:off x="4781938" y="2911049"/>
              <a:ext cx="577877" cy="476081"/>
            </a:xfrm>
            <a:custGeom>
              <a:avLst/>
              <a:gdLst>
                <a:gd name="connsiteX0" fmla="*/ 0 w 577877"/>
                <a:gd name="connsiteY0" fmla="*/ 0 h 476081"/>
                <a:gd name="connsiteX1" fmla="*/ 577877 w 577877"/>
                <a:gd name="connsiteY1" fmla="*/ 476082 h 476081"/>
                <a:gd name="connsiteX2" fmla="*/ 356343 w 577877"/>
                <a:gd name="connsiteY2" fmla="*/ 476082 h 476081"/>
                <a:gd name="connsiteX3" fmla="*/ 356343 w 577877"/>
                <a:gd name="connsiteY3" fmla="*/ 385711 h 476081"/>
                <a:gd name="connsiteX4" fmla="*/ 93076 w 577877"/>
                <a:gd name="connsiteY4" fmla="*/ 385711 h 476081"/>
                <a:gd name="connsiteX5" fmla="*/ 93268 w 577877"/>
                <a:gd name="connsiteY5" fmla="*/ 118348 h 476081"/>
                <a:gd name="connsiteX6" fmla="*/ 0 w 577877"/>
                <a:gd name="connsiteY6" fmla="*/ 118348 h 476081"/>
                <a:gd name="connsiteX7" fmla="*/ 0 w 577877"/>
                <a:gd name="connsiteY7" fmla="*/ 0 h 4760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7877" h="476081">
                  <a:moveTo>
                    <a:pt x="0" y="0"/>
                  </a:moveTo>
                  <a:cubicBezTo>
                    <a:pt x="307305" y="17017"/>
                    <a:pt x="553459" y="220447"/>
                    <a:pt x="577877" y="476082"/>
                  </a:cubicBezTo>
                  <a:lnTo>
                    <a:pt x="356343" y="476082"/>
                  </a:lnTo>
                  <a:lnTo>
                    <a:pt x="356343" y="385711"/>
                  </a:lnTo>
                  <a:lnTo>
                    <a:pt x="93076" y="385711"/>
                  </a:lnTo>
                  <a:lnTo>
                    <a:pt x="93268" y="118348"/>
                  </a:lnTo>
                  <a:lnTo>
                    <a:pt x="0" y="1183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1135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409487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raph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2CC569-FFB3-DF3A-E63B-1D7FF486D9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21157-3D59-4FED-B81A-9D535E1EA47A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5B25BF-2AF6-61E1-5E49-EE3654617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D9D4589-9B62-104B-5A1A-82CE3B78E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307F5-ACBD-4AAE-9183-BD3FF068DB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371" y="837270"/>
            <a:ext cx="5088654" cy="889868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5" name="Chart Placeholder 11">
            <a:extLst>
              <a:ext uri="{FF2B5EF4-FFF2-40B4-BE49-F238E27FC236}">
                <a16:creationId xmlns:a16="http://schemas.microsoft.com/office/drawing/2014/main" id="{68BFA34C-E3BA-C48E-C9AE-55097B6C3823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23888" y="1958231"/>
            <a:ext cx="5088654" cy="4130574"/>
          </a:xfrm>
        </p:spPr>
        <p:txBody>
          <a:bodyPr tIns="0" bIns="972000" anchor="ctr">
            <a:normAutofit/>
          </a:bodyPr>
          <a:lstStyle>
            <a:lvl1pPr marL="0" indent="0" algn="ctr">
              <a:buNone/>
              <a:defRPr sz="1600" b="1"/>
            </a:lvl1pPr>
          </a:lstStyle>
          <a:p>
            <a:r>
              <a:rPr lang="is-IS"/>
              <a:t>Smelltu hér til að seja inn graf</a:t>
            </a:r>
          </a:p>
        </p:txBody>
      </p:sp>
      <p:sp>
        <p:nvSpPr>
          <p:cNvPr id="13" name="Picture Placeholder 13">
            <a:extLst>
              <a:ext uri="{FF2B5EF4-FFF2-40B4-BE49-F238E27FC236}">
                <a16:creationId xmlns:a16="http://schemas.microsoft.com/office/drawing/2014/main" id="{E1A580A4-A0FC-F525-9935-F2B033F55F4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096000" y="1"/>
            <a:ext cx="6096000" cy="6858000"/>
          </a:xfrm>
          <a:pattFill prst="pct70">
            <a:fgClr>
              <a:schemeClr val="accent1"/>
            </a:fgClr>
            <a:bgClr>
              <a:schemeClr val="bg1"/>
            </a:bgClr>
          </a:pattFill>
          <a:ln w="38100">
            <a:noFill/>
          </a:ln>
          <a:effectLst/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005B456-EAD6-E777-0A72-EBA539820779}"/>
              </a:ext>
            </a:extLst>
          </p:cNvPr>
          <p:cNvGrpSpPr/>
          <p:nvPr userDrawn="1"/>
        </p:nvGrpSpPr>
        <p:grpSpPr>
          <a:xfrm>
            <a:off x="345622" y="224279"/>
            <a:ext cx="1634039" cy="428399"/>
            <a:chOff x="345622" y="224279"/>
            <a:chExt cx="1634039" cy="428399"/>
          </a:xfrm>
        </p:grpSpPr>
        <p:grpSp>
          <p:nvGrpSpPr>
            <p:cNvPr id="4" name="Graphic 24">
              <a:extLst>
                <a:ext uri="{FF2B5EF4-FFF2-40B4-BE49-F238E27FC236}">
                  <a16:creationId xmlns:a16="http://schemas.microsoft.com/office/drawing/2014/main" id="{E7CCBAFA-61B4-8E58-AE27-112C73B516C0}"/>
                </a:ext>
              </a:extLst>
            </p:cNvPr>
            <p:cNvGrpSpPr/>
            <p:nvPr/>
          </p:nvGrpSpPr>
          <p:grpSpPr>
            <a:xfrm>
              <a:off x="984455" y="563703"/>
              <a:ext cx="954719" cy="48960"/>
              <a:chOff x="984455" y="563703"/>
              <a:chExt cx="954719" cy="48960"/>
            </a:xfrm>
            <a:solidFill>
              <a:srgbClr val="2D4A96"/>
            </a:solidFill>
          </p:grpSpPr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CD9C89E2-F547-225B-DC92-9A780B7D0DEB}"/>
                  </a:ext>
                </a:extLst>
              </p:cNvPr>
              <p:cNvSpPr/>
              <p:nvPr/>
            </p:nvSpPr>
            <p:spPr>
              <a:xfrm>
                <a:off x="984455" y="564503"/>
                <a:ext cx="42463" cy="47971"/>
              </a:xfrm>
              <a:custGeom>
                <a:avLst/>
                <a:gdLst>
                  <a:gd name="connsiteX0" fmla="*/ 42369 w 42463"/>
                  <a:gd name="connsiteY0" fmla="*/ 47 h 47971"/>
                  <a:gd name="connsiteX1" fmla="*/ 42369 w 42463"/>
                  <a:gd name="connsiteY1" fmla="*/ 33613 h 47971"/>
                  <a:gd name="connsiteX2" fmla="*/ 38509 w 42463"/>
                  <a:gd name="connsiteY2" fmla="*/ 43734 h 47971"/>
                  <a:gd name="connsiteX3" fmla="*/ 21138 w 42463"/>
                  <a:gd name="connsiteY3" fmla="*/ 47971 h 47971"/>
                  <a:gd name="connsiteX4" fmla="*/ 4425 w 42463"/>
                  <a:gd name="connsiteY4" fmla="*/ 44111 h 47971"/>
                  <a:gd name="connsiteX5" fmla="*/ 0 w 42463"/>
                  <a:gd name="connsiteY5" fmla="*/ 33566 h 47971"/>
                  <a:gd name="connsiteX6" fmla="*/ 0 w 42463"/>
                  <a:gd name="connsiteY6" fmla="*/ 0 h 47971"/>
                  <a:gd name="connsiteX7" fmla="*/ 12334 w 42463"/>
                  <a:gd name="connsiteY7" fmla="*/ 0 h 47971"/>
                  <a:gd name="connsiteX8" fmla="*/ 12334 w 42463"/>
                  <a:gd name="connsiteY8" fmla="*/ 33801 h 47971"/>
                  <a:gd name="connsiteX9" fmla="*/ 14594 w 42463"/>
                  <a:gd name="connsiteY9" fmla="*/ 41428 h 47971"/>
                  <a:gd name="connsiteX10" fmla="*/ 25092 w 42463"/>
                  <a:gd name="connsiteY10" fmla="*/ 44488 h 47971"/>
                  <a:gd name="connsiteX11" fmla="*/ 36673 w 42463"/>
                  <a:gd name="connsiteY11" fmla="*/ 40345 h 47971"/>
                  <a:gd name="connsiteX12" fmla="*/ 38132 w 42463"/>
                  <a:gd name="connsiteY12" fmla="*/ 33566 h 47971"/>
                  <a:gd name="connsiteX13" fmla="*/ 38132 w 42463"/>
                  <a:gd name="connsiteY13" fmla="*/ 0 h 47971"/>
                  <a:gd name="connsiteX14" fmla="*/ 42463 w 42463"/>
                  <a:gd name="connsiteY14" fmla="*/ 0 h 47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2463" h="47971">
                    <a:moveTo>
                      <a:pt x="42369" y="47"/>
                    </a:moveTo>
                    <a:lnTo>
                      <a:pt x="42369" y="33613"/>
                    </a:lnTo>
                    <a:cubicBezTo>
                      <a:pt x="42369" y="38321"/>
                      <a:pt x="41098" y="41710"/>
                      <a:pt x="38509" y="43734"/>
                    </a:cubicBezTo>
                    <a:cubicBezTo>
                      <a:pt x="34931" y="46559"/>
                      <a:pt x="29141" y="47971"/>
                      <a:pt x="21138" y="47971"/>
                    </a:cubicBezTo>
                    <a:cubicBezTo>
                      <a:pt x="13841" y="47971"/>
                      <a:pt x="8238" y="46700"/>
                      <a:pt x="4425" y="44111"/>
                    </a:cubicBezTo>
                    <a:cubicBezTo>
                      <a:pt x="1506" y="42134"/>
                      <a:pt x="0" y="38650"/>
                      <a:pt x="0" y="33566"/>
                    </a:cubicBez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33801"/>
                    </a:lnTo>
                    <a:cubicBezTo>
                      <a:pt x="12334" y="37567"/>
                      <a:pt x="13087" y="40110"/>
                      <a:pt x="14594" y="41428"/>
                    </a:cubicBezTo>
                    <a:cubicBezTo>
                      <a:pt x="16854" y="43452"/>
                      <a:pt x="20337" y="44488"/>
                      <a:pt x="25092" y="44488"/>
                    </a:cubicBezTo>
                    <a:cubicBezTo>
                      <a:pt x="30788" y="44488"/>
                      <a:pt x="34649" y="43122"/>
                      <a:pt x="36673" y="40345"/>
                    </a:cubicBezTo>
                    <a:cubicBezTo>
                      <a:pt x="37614" y="39027"/>
                      <a:pt x="38085" y="36767"/>
                      <a:pt x="38132" y="33566"/>
                    </a:cubicBezTo>
                    <a:lnTo>
                      <a:pt x="38132" y="0"/>
                    </a:lnTo>
                    <a:lnTo>
                      <a:pt x="4246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63F7E9CB-5CAA-7582-709E-F584DBA03693}"/>
                  </a:ext>
                </a:extLst>
              </p:cNvPr>
              <p:cNvSpPr/>
              <p:nvPr/>
            </p:nvSpPr>
            <p:spPr>
              <a:xfrm>
                <a:off x="1045373" y="564550"/>
                <a:ext cx="40109" cy="47218"/>
              </a:xfrm>
              <a:custGeom>
                <a:avLst/>
                <a:gdLst>
                  <a:gd name="connsiteX0" fmla="*/ 40110 w 40109"/>
                  <a:gd name="connsiteY0" fmla="*/ 0 h 47218"/>
                  <a:gd name="connsiteX1" fmla="*/ 40110 w 40109"/>
                  <a:gd name="connsiteY1" fmla="*/ 47218 h 47218"/>
                  <a:gd name="connsiteX2" fmla="*/ 30694 w 40109"/>
                  <a:gd name="connsiteY2" fmla="*/ 47218 h 47218"/>
                  <a:gd name="connsiteX3" fmla="*/ 4519 w 40109"/>
                  <a:gd name="connsiteY3" fmla="*/ 11204 h 47218"/>
                  <a:gd name="connsiteX4" fmla="*/ 4519 w 40109"/>
                  <a:gd name="connsiteY4" fmla="*/ 47218 h 47218"/>
                  <a:gd name="connsiteX5" fmla="*/ 0 w 40109"/>
                  <a:gd name="connsiteY5" fmla="*/ 47218 h 47218"/>
                  <a:gd name="connsiteX6" fmla="*/ 0 w 40109"/>
                  <a:gd name="connsiteY6" fmla="*/ 0 h 47218"/>
                  <a:gd name="connsiteX7" fmla="*/ 9321 w 40109"/>
                  <a:gd name="connsiteY7" fmla="*/ 0 h 47218"/>
                  <a:gd name="connsiteX8" fmla="*/ 35826 w 40109"/>
                  <a:gd name="connsiteY8" fmla="*/ 36061 h 47218"/>
                  <a:gd name="connsiteX9" fmla="*/ 35826 w 40109"/>
                  <a:gd name="connsiteY9" fmla="*/ 0 h 47218"/>
                  <a:gd name="connsiteX10" fmla="*/ 40110 w 40109"/>
                  <a:gd name="connsiteY10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109" h="47218">
                    <a:moveTo>
                      <a:pt x="40110" y="0"/>
                    </a:moveTo>
                    <a:lnTo>
                      <a:pt x="40110" y="47218"/>
                    </a:lnTo>
                    <a:lnTo>
                      <a:pt x="30694" y="47218"/>
                    </a:lnTo>
                    <a:lnTo>
                      <a:pt x="4519" y="11204"/>
                    </a:lnTo>
                    <a:lnTo>
                      <a:pt x="4519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9321" y="0"/>
                    </a:lnTo>
                    <a:lnTo>
                      <a:pt x="35826" y="36061"/>
                    </a:lnTo>
                    <a:lnTo>
                      <a:pt x="35826" y="0"/>
                    </a:lnTo>
                    <a:lnTo>
                      <a:pt x="40110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48494965-7138-062E-EFD1-7373DDC1DCEF}"/>
                  </a:ext>
                </a:extLst>
              </p:cNvPr>
              <p:cNvSpPr/>
              <p:nvPr/>
            </p:nvSpPr>
            <p:spPr>
              <a:xfrm>
                <a:off x="1105160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1E73885F-5756-B37A-7ED6-49E6D31D63ED}"/>
                  </a:ext>
                </a:extLst>
              </p:cNvPr>
              <p:cNvSpPr/>
              <p:nvPr/>
            </p:nvSpPr>
            <p:spPr>
              <a:xfrm>
                <a:off x="1131759" y="564550"/>
                <a:ext cx="44158" cy="47218"/>
              </a:xfrm>
              <a:custGeom>
                <a:avLst/>
                <a:gdLst>
                  <a:gd name="connsiteX0" fmla="*/ 44158 w 44158"/>
                  <a:gd name="connsiteY0" fmla="*/ 0 h 47218"/>
                  <a:gd name="connsiteX1" fmla="*/ 26645 w 44158"/>
                  <a:gd name="connsiteY1" fmla="*/ 47218 h 47218"/>
                  <a:gd name="connsiteX2" fmla="*/ 15865 w 44158"/>
                  <a:gd name="connsiteY2" fmla="*/ 47218 h 47218"/>
                  <a:gd name="connsiteX3" fmla="*/ 0 w 44158"/>
                  <a:gd name="connsiteY3" fmla="*/ 0 h 47218"/>
                  <a:gd name="connsiteX4" fmla="*/ 12428 w 44158"/>
                  <a:gd name="connsiteY4" fmla="*/ 0 h 47218"/>
                  <a:gd name="connsiteX5" fmla="*/ 25233 w 44158"/>
                  <a:gd name="connsiteY5" fmla="*/ 38509 h 47218"/>
                  <a:gd name="connsiteX6" fmla="*/ 39309 w 44158"/>
                  <a:gd name="connsiteY6" fmla="*/ 0 h 47218"/>
                  <a:gd name="connsiteX7" fmla="*/ 44158 w 44158"/>
                  <a:gd name="connsiteY7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4158" h="47218">
                    <a:moveTo>
                      <a:pt x="44158" y="0"/>
                    </a:moveTo>
                    <a:lnTo>
                      <a:pt x="26645" y="47218"/>
                    </a:lnTo>
                    <a:lnTo>
                      <a:pt x="15865" y="47218"/>
                    </a:lnTo>
                    <a:lnTo>
                      <a:pt x="0" y="0"/>
                    </a:lnTo>
                    <a:lnTo>
                      <a:pt x="12428" y="0"/>
                    </a:lnTo>
                    <a:lnTo>
                      <a:pt x="25233" y="38509"/>
                    </a:lnTo>
                    <a:lnTo>
                      <a:pt x="39309" y="0"/>
                    </a:lnTo>
                    <a:lnTo>
                      <a:pt x="441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4E92465F-250B-2B33-AEF4-FC894581D37F}"/>
                  </a:ext>
                </a:extLst>
              </p:cNvPr>
              <p:cNvSpPr/>
              <p:nvPr/>
            </p:nvSpPr>
            <p:spPr>
              <a:xfrm>
                <a:off x="1189758" y="564550"/>
                <a:ext cx="38697" cy="47218"/>
              </a:xfrm>
              <a:custGeom>
                <a:avLst/>
                <a:gdLst>
                  <a:gd name="connsiteX0" fmla="*/ 35261 w 38697"/>
                  <a:gd name="connsiteY0" fmla="*/ 0 h 47218"/>
                  <a:gd name="connsiteX1" fmla="*/ 35261 w 38697"/>
                  <a:gd name="connsiteY1" fmla="*/ 3578 h 47218"/>
                  <a:gd name="connsiteX2" fmla="*/ 12381 w 38697"/>
                  <a:gd name="connsiteY2" fmla="*/ 3578 h 47218"/>
                  <a:gd name="connsiteX3" fmla="*/ 12381 w 38697"/>
                  <a:gd name="connsiteY3" fmla="*/ 19443 h 47218"/>
                  <a:gd name="connsiteX4" fmla="*/ 31730 w 38697"/>
                  <a:gd name="connsiteY4" fmla="*/ 19443 h 47218"/>
                  <a:gd name="connsiteX5" fmla="*/ 31730 w 38697"/>
                  <a:gd name="connsiteY5" fmla="*/ 22785 h 47218"/>
                  <a:gd name="connsiteX6" fmla="*/ 12381 w 38697"/>
                  <a:gd name="connsiteY6" fmla="*/ 22785 h 47218"/>
                  <a:gd name="connsiteX7" fmla="*/ 12381 w 38697"/>
                  <a:gd name="connsiteY7" fmla="*/ 43734 h 47218"/>
                  <a:gd name="connsiteX8" fmla="*/ 38697 w 38697"/>
                  <a:gd name="connsiteY8" fmla="*/ 43734 h 47218"/>
                  <a:gd name="connsiteX9" fmla="*/ 38697 w 38697"/>
                  <a:gd name="connsiteY9" fmla="*/ 47218 h 47218"/>
                  <a:gd name="connsiteX10" fmla="*/ 0 w 38697"/>
                  <a:gd name="connsiteY10" fmla="*/ 47218 h 47218"/>
                  <a:gd name="connsiteX11" fmla="*/ 0 w 38697"/>
                  <a:gd name="connsiteY11" fmla="*/ 0 h 47218"/>
                  <a:gd name="connsiteX12" fmla="*/ 35261 w 38697"/>
                  <a:gd name="connsiteY12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8697" h="47218">
                    <a:moveTo>
                      <a:pt x="35261" y="0"/>
                    </a:moveTo>
                    <a:lnTo>
                      <a:pt x="35261" y="3578"/>
                    </a:lnTo>
                    <a:lnTo>
                      <a:pt x="12381" y="3578"/>
                    </a:lnTo>
                    <a:lnTo>
                      <a:pt x="12381" y="19443"/>
                    </a:lnTo>
                    <a:lnTo>
                      <a:pt x="31730" y="19443"/>
                    </a:lnTo>
                    <a:lnTo>
                      <a:pt x="31730" y="22785"/>
                    </a:lnTo>
                    <a:lnTo>
                      <a:pt x="12381" y="22785"/>
                    </a:lnTo>
                    <a:lnTo>
                      <a:pt x="12381" y="43734"/>
                    </a:lnTo>
                    <a:lnTo>
                      <a:pt x="38697" y="43734"/>
                    </a:lnTo>
                    <a:lnTo>
                      <a:pt x="38697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35261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E8929FA9-B833-ED30-4ACA-E1CCEB2E9E3D}"/>
                  </a:ext>
                </a:extLst>
              </p:cNvPr>
              <p:cNvSpPr/>
              <p:nvPr/>
            </p:nvSpPr>
            <p:spPr>
              <a:xfrm>
                <a:off x="1243520" y="564550"/>
                <a:ext cx="44911" cy="47265"/>
              </a:xfrm>
              <a:custGeom>
                <a:avLst/>
                <a:gdLst>
                  <a:gd name="connsiteX0" fmla="*/ 0 w 44911"/>
                  <a:gd name="connsiteY0" fmla="*/ 47218 h 47265"/>
                  <a:gd name="connsiteX1" fmla="*/ 0 w 44911"/>
                  <a:gd name="connsiteY1" fmla="*/ 0 h 47265"/>
                  <a:gd name="connsiteX2" fmla="*/ 21138 w 44911"/>
                  <a:gd name="connsiteY2" fmla="*/ 0 h 47265"/>
                  <a:gd name="connsiteX3" fmla="*/ 36861 w 44911"/>
                  <a:gd name="connsiteY3" fmla="*/ 2919 h 47265"/>
                  <a:gd name="connsiteX4" fmla="*/ 43687 w 44911"/>
                  <a:gd name="connsiteY4" fmla="*/ 11958 h 47265"/>
                  <a:gd name="connsiteX5" fmla="*/ 37520 w 44911"/>
                  <a:gd name="connsiteY5" fmla="*/ 21043 h 47265"/>
                  <a:gd name="connsiteX6" fmla="*/ 28905 w 44911"/>
                  <a:gd name="connsiteY6" fmla="*/ 23538 h 47265"/>
                  <a:gd name="connsiteX7" fmla="*/ 36061 w 44911"/>
                  <a:gd name="connsiteY7" fmla="*/ 25657 h 47265"/>
                  <a:gd name="connsiteX8" fmla="*/ 40298 w 44911"/>
                  <a:gd name="connsiteY8" fmla="*/ 29329 h 47265"/>
                  <a:gd name="connsiteX9" fmla="*/ 41381 w 44911"/>
                  <a:gd name="connsiteY9" fmla="*/ 33660 h 47265"/>
                  <a:gd name="connsiteX10" fmla="*/ 42793 w 44911"/>
                  <a:gd name="connsiteY10" fmla="*/ 44017 h 47265"/>
                  <a:gd name="connsiteX11" fmla="*/ 44911 w 44911"/>
                  <a:gd name="connsiteY11" fmla="*/ 47218 h 47265"/>
                  <a:gd name="connsiteX12" fmla="*/ 31259 w 44911"/>
                  <a:gd name="connsiteY12" fmla="*/ 47218 h 47265"/>
                  <a:gd name="connsiteX13" fmla="*/ 29517 w 44911"/>
                  <a:gd name="connsiteY13" fmla="*/ 40015 h 47265"/>
                  <a:gd name="connsiteX14" fmla="*/ 28576 w 44911"/>
                  <a:gd name="connsiteY14" fmla="*/ 30082 h 47265"/>
                  <a:gd name="connsiteX15" fmla="*/ 24574 w 44911"/>
                  <a:gd name="connsiteY15" fmla="*/ 25563 h 47265"/>
                  <a:gd name="connsiteX16" fmla="*/ 17983 w 44911"/>
                  <a:gd name="connsiteY16" fmla="*/ 24668 h 47265"/>
                  <a:gd name="connsiteX17" fmla="*/ 12475 w 44911"/>
                  <a:gd name="connsiteY17" fmla="*/ 24668 h 47265"/>
                  <a:gd name="connsiteX18" fmla="*/ 12475 w 44911"/>
                  <a:gd name="connsiteY18" fmla="*/ 47265 h 47265"/>
                  <a:gd name="connsiteX19" fmla="*/ 47 w 44911"/>
                  <a:gd name="connsiteY19" fmla="*/ 47265 h 47265"/>
                  <a:gd name="connsiteX20" fmla="*/ 12381 w 44911"/>
                  <a:gd name="connsiteY20" fmla="*/ 21655 h 47265"/>
                  <a:gd name="connsiteX21" fmla="*/ 18078 w 44911"/>
                  <a:gd name="connsiteY21" fmla="*/ 21655 h 47265"/>
                  <a:gd name="connsiteX22" fmla="*/ 24951 w 44911"/>
                  <a:gd name="connsiteY22" fmla="*/ 20855 h 47265"/>
                  <a:gd name="connsiteX23" fmla="*/ 31306 w 44911"/>
                  <a:gd name="connsiteY23" fmla="*/ 12428 h 47265"/>
                  <a:gd name="connsiteX24" fmla="*/ 27210 w 44911"/>
                  <a:gd name="connsiteY24" fmla="*/ 5131 h 47265"/>
                  <a:gd name="connsiteX25" fmla="*/ 18078 w 44911"/>
                  <a:gd name="connsiteY25" fmla="*/ 3248 h 47265"/>
                  <a:gd name="connsiteX26" fmla="*/ 12381 w 44911"/>
                  <a:gd name="connsiteY26" fmla="*/ 3248 h 47265"/>
                  <a:gd name="connsiteX27" fmla="*/ 12381 w 44911"/>
                  <a:gd name="connsiteY27" fmla="*/ 21608 h 47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4911" h="47265">
                    <a:moveTo>
                      <a:pt x="0" y="47218"/>
                    </a:moveTo>
                    <a:lnTo>
                      <a:pt x="0" y="0"/>
                    </a:lnTo>
                    <a:lnTo>
                      <a:pt x="21138" y="0"/>
                    </a:lnTo>
                    <a:cubicBezTo>
                      <a:pt x="27870" y="0"/>
                      <a:pt x="33095" y="989"/>
                      <a:pt x="36861" y="2919"/>
                    </a:cubicBezTo>
                    <a:cubicBezTo>
                      <a:pt x="41428" y="5273"/>
                      <a:pt x="43687" y="8286"/>
                      <a:pt x="43687" y="11958"/>
                    </a:cubicBezTo>
                    <a:cubicBezTo>
                      <a:pt x="43687" y="15630"/>
                      <a:pt x="41616" y="18548"/>
                      <a:pt x="37520" y="21043"/>
                    </a:cubicBezTo>
                    <a:cubicBezTo>
                      <a:pt x="35684" y="22126"/>
                      <a:pt x="32813" y="22974"/>
                      <a:pt x="28905" y="23538"/>
                    </a:cubicBezTo>
                    <a:cubicBezTo>
                      <a:pt x="32342" y="24245"/>
                      <a:pt x="34743" y="24951"/>
                      <a:pt x="36061" y="25657"/>
                    </a:cubicBezTo>
                    <a:cubicBezTo>
                      <a:pt x="38085" y="26740"/>
                      <a:pt x="39498" y="27917"/>
                      <a:pt x="40298" y="29329"/>
                    </a:cubicBezTo>
                    <a:cubicBezTo>
                      <a:pt x="40816" y="30270"/>
                      <a:pt x="41145" y="31683"/>
                      <a:pt x="41381" y="33660"/>
                    </a:cubicBezTo>
                    <a:cubicBezTo>
                      <a:pt x="41946" y="39168"/>
                      <a:pt x="42416" y="42605"/>
                      <a:pt x="42793" y="44017"/>
                    </a:cubicBezTo>
                    <a:cubicBezTo>
                      <a:pt x="43075" y="45147"/>
                      <a:pt x="43782" y="46230"/>
                      <a:pt x="44911" y="47218"/>
                    </a:cubicBezTo>
                    <a:lnTo>
                      <a:pt x="31259" y="47218"/>
                    </a:lnTo>
                    <a:cubicBezTo>
                      <a:pt x="30318" y="45712"/>
                      <a:pt x="29706" y="43311"/>
                      <a:pt x="29517" y="40015"/>
                    </a:cubicBezTo>
                    <a:cubicBezTo>
                      <a:pt x="29188" y="34507"/>
                      <a:pt x="28858" y="31212"/>
                      <a:pt x="28576" y="30082"/>
                    </a:cubicBezTo>
                    <a:cubicBezTo>
                      <a:pt x="27964" y="27775"/>
                      <a:pt x="26599" y="26269"/>
                      <a:pt x="24574" y="25563"/>
                    </a:cubicBezTo>
                    <a:cubicBezTo>
                      <a:pt x="22832" y="24951"/>
                      <a:pt x="20620" y="24668"/>
                      <a:pt x="17983" y="24668"/>
                    </a:cubicBezTo>
                    <a:lnTo>
                      <a:pt x="12475" y="24668"/>
                    </a:lnTo>
                    <a:lnTo>
                      <a:pt x="12475" y="47265"/>
                    </a:lnTo>
                    <a:lnTo>
                      <a:pt x="47" y="47265"/>
                    </a:lnTo>
                    <a:close/>
                    <a:moveTo>
                      <a:pt x="12381" y="21655"/>
                    </a:moveTo>
                    <a:lnTo>
                      <a:pt x="18078" y="21655"/>
                    </a:lnTo>
                    <a:cubicBezTo>
                      <a:pt x="21185" y="21655"/>
                      <a:pt x="23444" y="21373"/>
                      <a:pt x="24951" y="20855"/>
                    </a:cubicBezTo>
                    <a:cubicBezTo>
                      <a:pt x="29188" y="19349"/>
                      <a:pt x="31306" y="16571"/>
                      <a:pt x="31306" y="12428"/>
                    </a:cubicBezTo>
                    <a:cubicBezTo>
                      <a:pt x="31306" y="9274"/>
                      <a:pt x="29941" y="6826"/>
                      <a:pt x="27210" y="5131"/>
                    </a:cubicBezTo>
                    <a:cubicBezTo>
                      <a:pt x="25233" y="3907"/>
                      <a:pt x="22173" y="3248"/>
                      <a:pt x="18078" y="3248"/>
                    </a:cubicBezTo>
                    <a:lnTo>
                      <a:pt x="12381" y="3248"/>
                    </a:lnTo>
                    <a:lnTo>
                      <a:pt x="12381" y="2160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DD41F372-62B7-3505-F0A9-0145E5ABAFA2}"/>
                  </a:ext>
                </a:extLst>
              </p:cNvPr>
              <p:cNvSpPr/>
              <p:nvPr/>
            </p:nvSpPr>
            <p:spPr>
              <a:xfrm>
                <a:off x="1302601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4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16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57" y="15535"/>
                      <a:pt x="14406" y="17089"/>
                      <a:pt x="19678" y="18642"/>
                    </a:cubicBezTo>
                    <a:cubicBezTo>
                      <a:pt x="30270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94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235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4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74" y="8097"/>
                      <a:pt x="38509" y="10310"/>
                    </a:cubicBezTo>
                    <a:cubicBezTo>
                      <a:pt x="38603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A7A0773A-C95F-0DEA-8BCB-39B9AC732C2F}"/>
                  </a:ext>
                </a:extLst>
              </p:cNvPr>
              <p:cNvSpPr/>
              <p:nvPr/>
            </p:nvSpPr>
            <p:spPr>
              <a:xfrm>
                <a:off x="1360976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7DA8F598-89A6-6AFA-2DFF-667E29022585}"/>
                  </a:ext>
                </a:extLst>
              </p:cNvPr>
              <p:cNvSpPr/>
              <p:nvPr/>
            </p:nvSpPr>
            <p:spPr>
              <a:xfrm>
                <a:off x="1387198" y="564550"/>
                <a:ext cx="42557" cy="47218"/>
              </a:xfrm>
              <a:custGeom>
                <a:avLst/>
                <a:gdLst>
                  <a:gd name="connsiteX0" fmla="*/ 42558 w 42557"/>
                  <a:gd name="connsiteY0" fmla="*/ 0 h 47218"/>
                  <a:gd name="connsiteX1" fmla="*/ 42558 w 42557"/>
                  <a:gd name="connsiteY1" fmla="*/ 3531 h 47218"/>
                  <a:gd name="connsiteX2" fmla="*/ 27822 w 42557"/>
                  <a:gd name="connsiteY2" fmla="*/ 3531 h 47218"/>
                  <a:gd name="connsiteX3" fmla="*/ 27822 w 42557"/>
                  <a:gd name="connsiteY3" fmla="*/ 47218 h 47218"/>
                  <a:gd name="connsiteX4" fmla="*/ 14829 w 42557"/>
                  <a:gd name="connsiteY4" fmla="*/ 47218 h 47218"/>
                  <a:gd name="connsiteX5" fmla="*/ 14829 w 42557"/>
                  <a:gd name="connsiteY5" fmla="*/ 3531 h 47218"/>
                  <a:gd name="connsiteX6" fmla="*/ 0 w 42557"/>
                  <a:gd name="connsiteY6" fmla="*/ 3531 h 47218"/>
                  <a:gd name="connsiteX7" fmla="*/ 0 w 42557"/>
                  <a:gd name="connsiteY7" fmla="*/ 0 h 47218"/>
                  <a:gd name="connsiteX8" fmla="*/ 42558 w 42557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557" h="47218">
                    <a:moveTo>
                      <a:pt x="42558" y="0"/>
                    </a:moveTo>
                    <a:lnTo>
                      <a:pt x="42558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558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348D3786-537E-2D9F-A7A0-DD451B022F4E}"/>
                  </a:ext>
                </a:extLst>
              </p:cNvPr>
              <p:cNvSpPr/>
              <p:nvPr/>
            </p:nvSpPr>
            <p:spPr>
              <a:xfrm>
                <a:off x="1437053" y="564550"/>
                <a:ext cx="44299" cy="47218"/>
              </a:xfrm>
              <a:custGeom>
                <a:avLst/>
                <a:gdLst>
                  <a:gd name="connsiteX0" fmla="*/ 44299 w 44299"/>
                  <a:gd name="connsiteY0" fmla="*/ 0 h 47218"/>
                  <a:gd name="connsiteX1" fmla="*/ 29658 w 44299"/>
                  <a:gd name="connsiteY1" fmla="*/ 29753 h 47218"/>
                  <a:gd name="connsiteX2" fmla="*/ 29658 w 44299"/>
                  <a:gd name="connsiteY2" fmla="*/ 47218 h 47218"/>
                  <a:gd name="connsiteX3" fmla="*/ 17324 w 44299"/>
                  <a:gd name="connsiteY3" fmla="*/ 47218 h 47218"/>
                  <a:gd name="connsiteX4" fmla="*/ 17324 w 44299"/>
                  <a:gd name="connsiteY4" fmla="*/ 29753 h 47218"/>
                  <a:gd name="connsiteX5" fmla="*/ 0 w 44299"/>
                  <a:gd name="connsiteY5" fmla="*/ 0 h 47218"/>
                  <a:gd name="connsiteX6" fmla="*/ 13040 w 44299"/>
                  <a:gd name="connsiteY6" fmla="*/ 0 h 47218"/>
                  <a:gd name="connsiteX7" fmla="*/ 27305 w 44299"/>
                  <a:gd name="connsiteY7" fmla="*/ 24668 h 47218"/>
                  <a:gd name="connsiteX8" fmla="*/ 39356 w 44299"/>
                  <a:gd name="connsiteY8" fmla="*/ 0 h 47218"/>
                  <a:gd name="connsiteX9" fmla="*/ 44299 w 44299"/>
                  <a:gd name="connsiteY9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299" h="47218">
                    <a:moveTo>
                      <a:pt x="44299" y="0"/>
                    </a:moveTo>
                    <a:lnTo>
                      <a:pt x="29658" y="29753"/>
                    </a:lnTo>
                    <a:lnTo>
                      <a:pt x="29658" y="47218"/>
                    </a:lnTo>
                    <a:lnTo>
                      <a:pt x="17324" y="47218"/>
                    </a:lnTo>
                    <a:lnTo>
                      <a:pt x="17324" y="29753"/>
                    </a:lnTo>
                    <a:lnTo>
                      <a:pt x="0" y="0"/>
                    </a:lnTo>
                    <a:lnTo>
                      <a:pt x="13040" y="0"/>
                    </a:lnTo>
                    <a:lnTo>
                      <a:pt x="27305" y="24668"/>
                    </a:lnTo>
                    <a:lnTo>
                      <a:pt x="39356" y="0"/>
                    </a:lnTo>
                    <a:lnTo>
                      <a:pt x="44299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0BEA5CE5-ACF3-31AC-B676-3B17B25E6AFF}"/>
                  </a:ext>
                </a:extLst>
              </p:cNvPr>
              <p:cNvSpPr/>
              <p:nvPr/>
            </p:nvSpPr>
            <p:spPr>
              <a:xfrm>
                <a:off x="1522215" y="564550"/>
                <a:ext cx="44205" cy="47218"/>
              </a:xfrm>
              <a:custGeom>
                <a:avLst/>
                <a:gdLst>
                  <a:gd name="connsiteX0" fmla="*/ 12334 w 44205"/>
                  <a:gd name="connsiteY0" fmla="*/ 23209 h 47218"/>
                  <a:gd name="connsiteX1" fmla="*/ 12334 w 44205"/>
                  <a:gd name="connsiteY1" fmla="*/ 47218 h 47218"/>
                  <a:gd name="connsiteX2" fmla="*/ 0 w 44205"/>
                  <a:gd name="connsiteY2" fmla="*/ 47218 h 47218"/>
                  <a:gd name="connsiteX3" fmla="*/ 0 w 44205"/>
                  <a:gd name="connsiteY3" fmla="*/ 0 h 47218"/>
                  <a:gd name="connsiteX4" fmla="*/ 12334 w 44205"/>
                  <a:gd name="connsiteY4" fmla="*/ 0 h 47218"/>
                  <a:gd name="connsiteX5" fmla="*/ 12334 w 44205"/>
                  <a:gd name="connsiteY5" fmla="*/ 19725 h 47218"/>
                  <a:gd name="connsiteX6" fmla="*/ 31965 w 44205"/>
                  <a:gd name="connsiteY6" fmla="*/ 19725 h 47218"/>
                  <a:gd name="connsiteX7" fmla="*/ 31965 w 44205"/>
                  <a:gd name="connsiteY7" fmla="*/ 0 h 47218"/>
                  <a:gd name="connsiteX8" fmla="*/ 44205 w 44205"/>
                  <a:gd name="connsiteY8" fmla="*/ 0 h 47218"/>
                  <a:gd name="connsiteX9" fmla="*/ 44205 w 44205"/>
                  <a:gd name="connsiteY9" fmla="*/ 47218 h 47218"/>
                  <a:gd name="connsiteX10" fmla="*/ 31965 w 44205"/>
                  <a:gd name="connsiteY10" fmla="*/ 47218 h 47218"/>
                  <a:gd name="connsiteX11" fmla="*/ 31965 w 44205"/>
                  <a:gd name="connsiteY11" fmla="*/ 23209 h 47218"/>
                  <a:gd name="connsiteX12" fmla="*/ 12334 w 44205"/>
                  <a:gd name="connsiteY12" fmla="*/ 2320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4205" h="47218">
                    <a:moveTo>
                      <a:pt x="12334" y="23209"/>
                    </a:moveTo>
                    <a:lnTo>
                      <a:pt x="12334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334" y="0"/>
                    </a:lnTo>
                    <a:lnTo>
                      <a:pt x="12334" y="19725"/>
                    </a:lnTo>
                    <a:lnTo>
                      <a:pt x="31965" y="19725"/>
                    </a:lnTo>
                    <a:lnTo>
                      <a:pt x="31965" y="0"/>
                    </a:lnTo>
                    <a:lnTo>
                      <a:pt x="44205" y="0"/>
                    </a:lnTo>
                    <a:lnTo>
                      <a:pt x="44205" y="47218"/>
                    </a:lnTo>
                    <a:lnTo>
                      <a:pt x="31965" y="47218"/>
                    </a:lnTo>
                    <a:lnTo>
                      <a:pt x="31965" y="23209"/>
                    </a:lnTo>
                    <a:lnTo>
                      <a:pt x="12334" y="2320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7981C178-BAF9-9A21-C0D2-65DAD1F67519}"/>
                  </a:ext>
                </a:extLst>
              </p:cNvPr>
              <p:cNvSpPr/>
              <p:nvPr/>
            </p:nvSpPr>
            <p:spPr>
              <a:xfrm>
                <a:off x="1583697" y="563703"/>
                <a:ext cx="48442" cy="48960"/>
              </a:xfrm>
              <a:custGeom>
                <a:avLst/>
                <a:gdLst>
                  <a:gd name="connsiteX0" fmla="*/ 24668 w 48442"/>
                  <a:gd name="connsiteY0" fmla="*/ 0 h 48960"/>
                  <a:gd name="connsiteX1" fmla="*/ 43075 w 48442"/>
                  <a:gd name="connsiteY1" fmla="*/ 6967 h 48960"/>
                  <a:gd name="connsiteX2" fmla="*/ 48442 w 48442"/>
                  <a:gd name="connsiteY2" fmla="*/ 24386 h 48960"/>
                  <a:gd name="connsiteX3" fmla="*/ 41287 w 48442"/>
                  <a:gd name="connsiteY3" fmla="*/ 43734 h 48960"/>
                  <a:gd name="connsiteX4" fmla="*/ 24245 w 48442"/>
                  <a:gd name="connsiteY4" fmla="*/ 48960 h 48960"/>
                  <a:gd name="connsiteX5" fmla="*/ 5320 w 48442"/>
                  <a:gd name="connsiteY5" fmla="*/ 42040 h 48960"/>
                  <a:gd name="connsiteX6" fmla="*/ 0 w 48442"/>
                  <a:gd name="connsiteY6" fmla="*/ 24103 h 48960"/>
                  <a:gd name="connsiteX7" fmla="*/ 24668 w 48442"/>
                  <a:gd name="connsiteY7" fmla="*/ 47 h 48960"/>
                  <a:gd name="connsiteX8" fmla="*/ 24668 w 48442"/>
                  <a:gd name="connsiteY8" fmla="*/ 47 h 48960"/>
                  <a:gd name="connsiteX9" fmla="*/ 23962 w 48442"/>
                  <a:gd name="connsiteY9" fmla="*/ 2778 h 48960"/>
                  <a:gd name="connsiteX10" fmla="*/ 15441 w 48442"/>
                  <a:gd name="connsiteY10" fmla="*/ 7626 h 48960"/>
                  <a:gd name="connsiteX11" fmla="*/ 13182 w 48442"/>
                  <a:gd name="connsiteY11" fmla="*/ 24480 h 48960"/>
                  <a:gd name="connsiteX12" fmla="*/ 13935 w 48442"/>
                  <a:gd name="connsiteY12" fmla="*/ 36814 h 48960"/>
                  <a:gd name="connsiteX13" fmla="*/ 24150 w 48442"/>
                  <a:gd name="connsiteY13" fmla="*/ 46088 h 48960"/>
                  <a:gd name="connsiteX14" fmla="*/ 32907 w 48442"/>
                  <a:gd name="connsiteY14" fmla="*/ 41286 h 48960"/>
                  <a:gd name="connsiteX15" fmla="*/ 35166 w 48442"/>
                  <a:gd name="connsiteY15" fmla="*/ 24857 h 48960"/>
                  <a:gd name="connsiteX16" fmla="*/ 34413 w 48442"/>
                  <a:gd name="connsiteY16" fmla="*/ 12052 h 48960"/>
                  <a:gd name="connsiteX17" fmla="*/ 23962 w 48442"/>
                  <a:gd name="connsiteY17" fmla="*/ 2730 h 48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48442" h="48960">
                    <a:moveTo>
                      <a:pt x="24668" y="0"/>
                    </a:moveTo>
                    <a:cubicBezTo>
                      <a:pt x="32624" y="0"/>
                      <a:pt x="38744" y="2307"/>
                      <a:pt x="43075" y="6967"/>
                    </a:cubicBezTo>
                    <a:cubicBezTo>
                      <a:pt x="46653" y="10781"/>
                      <a:pt x="48442" y="16618"/>
                      <a:pt x="48442" y="24386"/>
                    </a:cubicBezTo>
                    <a:cubicBezTo>
                      <a:pt x="48442" y="33472"/>
                      <a:pt x="46041" y="39874"/>
                      <a:pt x="41287" y="43734"/>
                    </a:cubicBezTo>
                    <a:cubicBezTo>
                      <a:pt x="36955" y="47218"/>
                      <a:pt x="31306" y="48960"/>
                      <a:pt x="24245" y="48960"/>
                    </a:cubicBezTo>
                    <a:cubicBezTo>
                      <a:pt x="15959" y="48960"/>
                      <a:pt x="9651" y="46653"/>
                      <a:pt x="5320" y="42040"/>
                    </a:cubicBezTo>
                    <a:cubicBezTo>
                      <a:pt x="1789" y="38274"/>
                      <a:pt x="0" y="32295"/>
                      <a:pt x="0" y="24103"/>
                    </a:cubicBezTo>
                    <a:cubicBezTo>
                      <a:pt x="0" y="8097"/>
                      <a:pt x="8238" y="47"/>
                      <a:pt x="24668" y="47"/>
                    </a:cubicBezTo>
                    <a:lnTo>
                      <a:pt x="24668" y="47"/>
                    </a:lnTo>
                    <a:close/>
                    <a:moveTo>
                      <a:pt x="23962" y="2778"/>
                    </a:moveTo>
                    <a:cubicBezTo>
                      <a:pt x="19772" y="2778"/>
                      <a:pt x="16901" y="4378"/>
                      <a:pt x="15441" y="7626"/>
                    </a:cubicBezTo>
                    <a:cubicBezTo>
                      <a:pt x="13935" y="10828"/>
                      <a:pt x="13182" y="16477"/>
                      <a:pt x="13182" y="24480"/>
                    </a:cubicBezTo>
                    <a:cubicBezTo>
                      <a:pt x="13182" y="30176"/>
                      <a:pt x="13417" y="34319"/>
                      <a:pt x="13935" y="36814"/>
                    </a:cubicBezTo>
                    <a:cubicBezTo>
                      <a:pt x="15159" y="43028"/>
                      <a:pt x="18548" y="46088"/>
                      <a:pt x="24150" y="46088"/>
                    </a:cubicBezTo>
                    <a:cubicBezTo>
                      <a:pt x="28482" y="46088"/>
                      <a:pt x="31400" y="44488"/>
                      <a:pt x="32907" y="41286"/>
                    </a:cubicBezTo>
                    <a:cubicBezTo>
                      <a:pt x="34413" y="38038"/>
                      <a:pt x="35166" y="32577"/>
                      <a:pt x="35166" y="24857"/>
                    </a:cubicBezTo>
                    <a:cubicBezTo>
                      <a:pt x="35166" y="18925"/>
                      <a:pt x="34884" y="14641"/>
                      <a:pt x="34413" y="12052"/>
                    </a:cubicBezTo>
                    <a:cubicBezTo>
                      <a:pt x="33189" y="5838"/>
                      <a:pt x="29706" y="2730"/>
                      <a:pt x="23962" y="2730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A1D17A54-E21F-7699-8CF7-55116E43711B}"/>
                  </a:ext>
                </a:extLst>
              </p:cNvPr>
              <p:cNvSpPr/>
              <p:nvPr/>
            </p:nvSpPr>
            <p:spPr>
              <a:xfrm>
                <a:off x="1646592" y="563891"/>
                <a:ext cx="41192" cy="48771"/>
              </a:xfrm>
              <a:custGeom>
                <a:avLst/>
                <a:gdLst>
                  <a:gd name="connsiteX0" fmla="*/ 38556 w 41192"/>
                  <a:gd name="connsiteY0" fmla="*/ 13276 h 48771"/>
                  <a:gd name="connsiteX1" fmla="*/ 32530 w 41192"/>
                  <a:gd name="connsiteY1" fmla="*/ 14547 h 48771"/>
                  <a:gd name="connsiteX2" fmla="*/ 33095 w 41192"/>
                  <a:gd name="connsiteY2" fmla="*/ 10639 h 48771"/>
                  <a:gd name="connsiteX3" fmla="*/ 30412 w 41192"/>
                  <a:gd name="connsiteY3" fmla="*/ 5743 h 48771"/>
                  <a:gd name="connsiteX4" fmla="*/ 20055 w 41192"/>
                  <a:gd name="connsiteY4" fmla="*/ 2778 h 48771"/>
                  <a:gd name="connsiteX5" fmla="*/ 10074 w 41192"/>
                  <a:gd name="connsiteY5" fmla="*/ 6026 h 48771"/>
                  <a:gd name="connsiteX6" fmla="*/ 8521 w 41192"/>
                  <a:gd name="connsiteY6" fmla="*/ 10122 h 48771"/>
                  <a:gd name="connsiteX7" fmla="*/ 9933 w 41192"/>
                  <a:gd name="connsiteY7" fmla="*/ 13982 h 48771"/>
                  <a:gd name="connsiteX8" fmla="*/ 19678 w 41192"/>
                  <a:gd name="connsiteY8" fmla="*/ 18642 h 48771"/>
                  <a:gd name="connsiteX9" fmla="*/ 39168 w 41192"/>
                  <a:gd name="connsiteY9" fmla="*/ 28011 h 48771"/>
                  <a:gd name="connsiteX10" fmla="*/ 41192 w 41192"/>
                  <a:gd name="connsiteY10" fmla="*/ 34837 h 48771"/>
                  <a:gd name="connsiteX11" fmla="*/ 32483 w 41192"/>
                  <a:gd name="connsiteY11" fmla="*/ 46559 h 48771"/>
                  <a:gd name="connsiteX12" fmla="*/ 20290 w 41192"/>
                  <a:gd name="connsiteY12" fmla="*/ 48772 h 48771"/>
                  <a:gd name="connsiteX13" fmla="*/ 1648 w 41192"/>
                  <a:gd name="connsiteY13" fmla="*/ 41898 h 48771"/>
                  <a:gd name="connsiteX14" fmla="*/ 0 w 41192"/>
                  <a:gd name="connsiteY14" fmla="*/ 36626 h 48771"/>
                  <a:gd name="connsiteX15" fmla="*/ 235 w 41192"/>
                  <a:gd name="connsiteY15" fmla="*/ 33283 h 48771"/>
                  <a:gd name="connsiteX16" fmla="*/ 6732 w 41192"/>
                  <a:gd name="connsiteY16" fmla="*/ 31871 h 48771"/>
                  <a:gd name="connsiteX17" fmla="*/ 5743 w 41192"/>
                  <a:gd name="connsiteY17" fmla="*/ 37097 h 48771"/>
                  <a:gd name="connsiteX18" fmla="*/ 10357 w 41192"/>
                  <a:gd name="connsiteY18" fmla="*/ 44017 h 48771"/>
                  <a:gd name="connsiteX19" fmla="*/ 19254 w 41192"/>
                  <a:gd name="connsiteY19" fmla="*/ 46135 h 48771"/>
                  <a:gd name="connsiteX20" fmla="*/ 28434 w 41192"/>
                  <a:gd name="connsiteY20" fmla="*/ 43499 h 48771"/>
                  <a:gd name="connsiteX21" fmla="*/ 31400 w 41192"/>
                  <a:gd name="connsiteY21" fmla="*/ 38226 h 48771"/>
                  <a:gd name="connsiteX22" fmla="*/ 24857 w 41192"/>
                  <a:gd name="connsiteY22" fmla="*/ 30977 h 48771"/>
                  <a:gd name="connsiteX23" fmla="*/ 16006 w 41192"/>
                  <a:gd name="connsiteY23" fmla="*/ 28058 h 48771"/>
                  <a:gd name="connsiteX24" fmla="*/ 4613 w 41192"/>
                  <a:gd name="connsiteY24" fmla="*/ 22691 h 48771"/>
                  <a:gd name="connsiteX25" fmla="*/ 377 w 41192"/>
                  <a:gd name="connsiteY25" fmla="*/ 13182 h 48771"/>
                  <a:gd name="connsiteX26" fmla="*/ 5555 w 41192"/>
                  <a:gd name="connsiteY26" fmla="*/ 3954 h 48771"/>
                  <a:gd name="connsiteX27" fmla="*/ 20714 w 41192"/>
                  <a:gd name="connsiteY27" fmla="*/ 0 h 48771"/>
                  <a:gd name="connsiteX28" fmla="*/ 35684 w 41192"/>
                  <a:gd name="connsiteY28" fmla="*/ 4755 h 48771"/>
                  <a:gd name="connsiteX29" fmla="*/ 38509 w 41192"/>
                  <a:gd name="connsiteY29" fmla="*/ 10310 h 48771"/>
                  <a:gd name="connsiteX30" fmla="*/ 38697 w 41192"/>
                  <a:gd name="connsiteY30" fmla="*/ 13417 h 48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41192" h="48771">
                    <a:moveTo>
                      <a:pt x="38556" y="13276"/>
                    </a:moveTo>
                    <a:lnTo>
                      <a:pt x="32530" y="14547"/>
                    </a:lnTo>
                    <a:cubicBezTo>
                      <a:pt x="32907" y="12993"/>
                      <a:pt x="33095" y="11675"/>
                      <a:pt x="33095" y="10639"/>
                    </a:cubicBezTo>
                    <a:cubicBezTo>
                      <a:pt x="33095" y="8850"/>
                      <a:pt x="32201" y="7250"/>
                      <a:pt x="30412" y="5743"/>
                    </a:cubicBezTo>
                    <a:cubicBezTo>
                      <a:pt x="28011" y="3766"/>
                      <a:pt x="24574" y="2778"/>
                      <a:pt x="20055" y="2778"/>
                    </a:cubicBezTo>
                    <a:cubicBezTo>
                      <a:pt x="15159" y="2778"/>
                      <a:pt x="11863" y="3860"/>
                      <a:pt x="10074" y="6026"/>
                    </a:cubicBezTo>
                    <a:cubicBezTo>
                      <a:pt x="9039" y="7297"/>
                      <a:pt x="8521" y="8709"/>
                      <a:pt x="8521" y="10122"/>
                    </a:cubicBezTo>
                    <a:cubicBezTo>
                      <a:pt x="8521" y="11487"/>
                      <a:pt x="8992" y="12758"/>
                      <a:pt x="9933" y="13982"/>
                    </a:cubicBezTo>
                    <a:cubicBezTo>
                      <a:pt x="11110" y="15535"/>
                      <a:pt x="14358" y="17089"/>
                      <a:pt x="19678" y="18642"/>
                    </a:cubicBezTo>
                    <a:cubicBezTo>
                      <a:pt x="30318" y="21750"/>
                      <a:pt x="36767" y="24857"/>
                      <a:pt x="39168" y="28011"/>
                    </a:cubicBezTo>
                    <a:cubicBezTo>
                      <a:pt x="40533" y="29847"/>
                      <a:pt x="41192" y="32106"/>
                      <a:pt x="41192" y="34837"/>
                    </a:cubicBezTo>
                    <a:cubicBezTo>
                      <a:pt x="41192" y="40015"/>
                      <a:pt x="38274" y="43876"/>
                      <a:pt x="32483" y="46559"/>
                    </a:cubicBezTo>
                    <a:cubicBezTo>
                      <a:pt x="29235" y="48018"/>
                      <a:pt x="25186" y="48772"/>
                      <a:pt x="20290" y="48772"/>
                    </a:cubicBezTo>
                    <a:cubicBezTo>
                      <a:pt x="10875" y="48772"/>
                      <a:pt x="4661" y="46465"/>
                      <a:pt x="1648" y="41898"/>
                    </a:cubicBezTo>
                    <a:cubicBezTo>
                      <a:pt x="518" y="40204"/>
                      <a:pt x="0" y="38462"/>
                      <a:pt x="0" y="36626"/>
                    </a:cubicBezTo>
                    <a:cubicBezTo>
                      <a:pt x="0" y="35778"/>
                      <a:pt x="47" y="34696"/>
                      <a:pt x="235" y="33283"/>
                    </a:cubicBezTo>
                    <a:lnTo>
                      <a:pt x="6732" y="31871"/>
                    </a:lnTo>
                    <a:cubicBezTo>
                      <a:pt x="6073" y="33895"/>
                      <a:pt x="5743" y="35637"/>
                      <a:pt x="5743" y="37097"/>
                    </a:cubicBezTo>
                    <a:cubicBezTo>
                      <a:pt x="5743" y="39968"/>
                      <a:pt x="7297" y="42275"/>
                      <a:pt x="10357" y="44017"/>
                    </a:cubicBezTo>
                    <a:cubicBezTo>
                      <a:pt x="12852" y="45429"/>
                      <a:pt x="15818" y="46135"/>
                      <a:pt x="19254" y="46135"/>
                    </a:cubicBezTo>
                    <a:cubicBezTo>
                      <a:pt x="23068" y="46135"/>
                      <a:pt x="26128" y="45241"/>
                      <a:pt x="28434" y="43499"/>
                    </a:cubicBezTo>
                    <a:cubicBezTo>
                      <a:pt x="30412" y="41993"/>
                      <a:pt x="31400" y="40204"/>
                      <a:pt x="31400" y="38226"/>
                    </a:cubicBezTo>
                    <a:cubicBezTo>
                      <a:pt x="31400" y="35308"/>
                      <a:pt x="29188" y="32907"/>
                      <a:pt x="24857" y="30977"/>
                    </a:cubicBezTo>
                    <a:cubicBezTo>
                      <a:pt x="24009" y="30600"/>
                      <a:pt x="21043" y="29658"/>
                      <a:pt x="16006" y="28058"/>
                    </a:cubicBezTo>
                    <a:cubicBezTo>
                      <a:pt x="10686" y="26410"/>
                      <a:pt x="6920" y="24621"/>
                      <a:pt x="4613" y="22691"/>
                    </a:cubicBezTo>
                    <a:cubicBezTo>
                      <a:pt x="1789" y="20337"/>
                      <a:pt x="377" y="17183"/>
                      <a:pt x="377" y="13182"/>
                    </a:cubicBezTo>
                    <a:cubicBezTo>
                      <a:pt x="377" y="9462"/>
                      <a:pt x="2118" y="6355"/>
                      <a:pt x="5555" y="3954"/>
                    </a:cubicBezTo>
                    <a:cubicBezTo>
                      <a:pt x="9321" y="1318"/>
                      <a:pt x="14406" y="0"/>
                      <a:pt x="20714" y="0"/>
                    </a:cubicBezTo>
                    <a:cubicBezTo>
                      <a:pt x="27022" y="0"/>
                      <a:pt x="32295" y="1601"/>
                      <a:pt x="35684" y="4755"/>
                    </a:cubicBezTo>
                    <a:cubicBezTo>
                      <a:pt x="37285" y="6261"/>
                      <a:pt x="38226" y="8097"/>
                      <a:pt x="38509" y="10310"/>
                    </a:cubicBezTo>
                    <a:cubicBezTo>
                      <a:pt x="38650" y="11298"/>
                      <a:pt x="38697" y="12334"/>
                      <a:pt x="38697" y="13417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2BD82D8-3D23-44FE-4713-0FF52E1D3B64}"/>
                  </a:ext>
                </a:extLst>
              </p:cNvPr>
              <p:cNvSpPr/>
              <p:nvPr/>
            </p:nvSpPr>
            <p:spPr>
              <a:xfrm>
                <a:off x="1704826" y="564550"/>
                <a:ext cx="44063" cy="47218"/>
              </a:xfrm>
              <a:custGeom>
                <a:avLst/>
                <a:gdLst>
                  <a:gd name="connsiteX0" fmla="*/ 0 w 44063"/>
                  <a:gd name="connsiteY0" fmla="*/ 47218 h 47218"/>
                  <a:gd name="connsiteX1" fmla="*/ 0 w 44063"/>
                  <a:gd name="connsiteY1" fmla="*/ 0 h 47218"/>
                  <a:gd name="connsiteX2" fmla="*/ 20337 w 44063"/>
                  <a:gd name="connsiteY2" fmla="*/ 0 h 47218"/>
                  <a:gd name="connsiteX3" fmla="*/ 36579 w 44063"/>
                  <a:gd name="connsiteY3" fmla="*/ 2825 h 47218"/>
                  <a:gd name="connsiteX4" fmla="*/ 44064 w 44063"/>
                  <a:gd name="connsiteY4" fmla="*/ 13558 h 47218"/>
                  <a:gd name="connsiteX5" fmla="*/ 19207 w 44063"/>
                  <a:gd name="connsiteY5" fmla="*/ 27587 h 47218"/>
                  <a:gd name="connsiteX6" fmla="*/ 12570 w 44063"/>
                  <a:gd name="connsiteY6" fmla="*/ 27587 h 47218"/>
                  <a:gd name="connsiteX7" fmla="*/ 12570 w 44063"/>
                  <a:gd name="connsiteY7" fmla="*/ 47218 h 47218"/>
                  <a:gd name="connsiteX8" fmla="*/ 94 w 44063"/>
                  <a:gd name="connsiteY8" fmla="*/ 47218 h 47218"/>
                  <a:gd name="connsiteX9" fmla="*/ 12475 w 44063"/>
                  <a:gd name="connsiteY9" fmla="*/ 24339 h 47218"/>
                  <a:gd name="connsiteX10" fmla="*/ 18078 w 44063"/>
                  <a:gd name="connsiteY10" fmla="*/ 24339 h 47218"/>
                  <a:gd name="connsiteX11" fmla="*/ 28293 w 44063"/>
                  <a:gd name="connsiteY11" fmla="*/ 21797 h 47218"/>
                  <a:gd name="connsiteX12" fmla="*/ 31494 w 44063"/>
                  <a:gd name="connsiteY12" fmla="*/ 13794 h 47218"/>
                  <a:gd name="connsiteX13" fmla="*/ 26693 w 44063"/>
                  <a:gd name="connsiteY13" fmla="*/ 4849 h 47218"/>
                  <a:gd name="connsiteX14" fmla="*/ 18125 w 44063"/>
                  <a:gd name="connsiteY14" fmla="*/ 3342 h 47218"/>
                  <a:gd name="connsiteX15" fmla="*/ 12522 w 44063"/>
                  <a:gd name="connsiteY15" fmla="*/ 3342 h 47218"/>
                  <a:gd name="connsiteX16" fmla="*/ 12522 w 44063"/>
                  <a:gd name="connsiteY16" fmla="*/ 24339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44063" h="47218">
                    <a:moveTo>
                      <a:pt x="0" y="47218"/>
                    </a:moveTo>
                    <a:lnTo>
                      <a:pt x="0" y="0"/>
                    </a:lnTo>
                    <a:lnTo>
                      <a:pt x="20337" y="0"/>
                    </a:lnTo>
                    <a:cubicBezTo>
                      <a:pt x="27116" y="0"/>
                      <a:pt x="32530" y="942"/>
                      <a:pt x="36579" y="2825"/>
                    </a:cubicBezTo>
                    <a:cubicBezTo>
                      <a:pt x="41569" y="5131"/>
                      <a:pt x="44064" y="8709"/>
                      <a:pt x="44064" y="13558"/>
                    </a:cubicBezTo>
                    <a:cubicBezTo>
                      <a:pt x="44064" y="22926"/>
                      <a:pt x="35778" y="27587"/>
                      <a:pt x="19207" y="27587"/>
                    </a:cubicBezTo>
                    <a:lnTo>
                      <a:pt x="12570" y="27587"/>
                    </a:lnTo>
                    <a:lnTo>
                      <a:pt x="12570" y="47218"/>
                    </a:lnTo>
                    <a:lnTo>
                      <a:pt x="94" y="47218"/>
                    </a:lnTo>
                    <a:close/>
                    <a:moveTo>
                      <a:pt x="12475" y="24339"/>
                    </a:moveTo>
                    <a:lnTo>
                      <a:pt x="18078" y="24339"/>
                    </a:lnTo>
                    <a:cubicBezTo>
                      <a:pt x="22785" y="24339"/>
                      <a:pt x="26175" y="23491"/>
                      <a:pt x="28293" y="21797"/>
                    </a:cubicBezTo>
                    <a:cubicBezTo>
                      <a:pt x="30412" y="20102"/>
                      <a:pt x="31494" y="17466"/>
                      <a:pt x="31494" y="13794"/>
                    </a:cubicBezTo>
                    <a:cubicBezTo>
                      <a:pt x="31494" y="9321"/>
                      <a:pt x="29894" y="6308"/>
                      <a:pt x="26693" y="4849"/>
                    </a:cubicBezTo>
                    <a:cubicBezTo>
                      <a:pt x="24527" y="3860"/>
                      <a:pt x="21655" y="3342"/>
                      <a:pt x="18125" y="3342"/>
                    </a:cubicBezTo>
                    <a:lnTo>
                      <a:pt x="12522" y="3342"/>
                    </a:lnTo>
                    <a:lnTo>
                      <a:pt x="12522" y="24339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DB243321-58C3-640F-099B-D9407166A12A}"/>
                  </a:ext>
                </a:extLst>
              </p:cNvPr>
              <p:cNvSpPr/>
              <p:nvPr/>
            </p:nvSpPr>
            <p:spPr>
              <a:xfrm>
                <a:off x="1764237" y="564551"/>
                <a:ext cx="12381" cy="47218"/>
              </a:xfrm>
              <a:custGeom>
                <a:avLst/>
                <a:gdLst>
                  <a:gd name="connsiteX0" fmla="*/ 0 w 12381"/>
                  <a:gd name="connsiteY0" fmla="*/ 0 h 47218"/>
                  <a:gd name="connsiteX1" fmla="*/ 12381 w 12381"/>
                  <a:gd name="connsiteY1" fmla="*/ 0 h 47218"/>
                  <a:gd name="connsiteX2" fmla="*/ 12381 w 12381"/>
                  <a:gd name="connsiteY2" fmla="*/ 47218 h 47218"/>
                  <a:gd name="connsiteX3" fmla="*/ 0 w 12381"/>
                  <a:gd name="connsiteY3" fmla="*/ 47218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381" h="47218">
                    <a:moveTo>
                      <a:pt x="0" y="0"/>
                    </a:moveTo>
                    <a:lnTo>
                      <a:pt x="12381" y="0"/>
                    </a:lnTo>
                    <a:lnTo>
                      <a:pt x="12381" y="47218"/>
                    </a:lnTo>
                    <a:lnTo>
                      <a:pt x="0" y="4721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637A2760-CABE-258E-9916-201CAE14AC68}"/>
                  </a:ext>
                </a:extLst>
              </p:cNvPr>
              <p:cNvSpPr/>
              <p:nvPr/>
            </p:nvSpPr>
            <p:spPr>
              <a:xfrm>
                <a:off x="1790459" y="564550"/>
                <a:ext cx="42604" cy="47218"/>
              </a:xfrm>
              <a:custGeom>
                <a:avLst/>
                <a:gdLst>
                  <a:gd name="connsiteX0" fmla="*/ 42605 w 42604"/>
                  <a:gd name="connsiteY0" fmla="*/ 0 h 47218"/>
                  <a:gd name="connsiteX1" fmla="*/ 42605 w 42604"/>
                  <a:gd name="connsiteY1" fmla="*/ 3531 h 47218"/>
                  <a:gd name="connsiteX2" fmla="*/ 27822 w 42604"/>
                  <a:gd name="connsiteY2" fmla="*/ 3531 h 47218"/>
                  <a:gd name="connsiteX3" fmla="*/ 27822 w 42604"/>
                  <a:gd name="connsiteY3" fmla="*/ 47218 h 47218"/>
                  <a:gd name="connsiteX4" fmla="*/ 14829 w 42604"/>
                  <a:gd name="connsiteY4" fmla="*/ 47218 h 47218"/>
                  <a:gd name="connsiteX5" fmla="*/ 14829 w 42604"/>
                  <a:gd name="connsiteY5" fmla="*/ 3531 h 47218"/>
                  <a:gd name="connsiteX6" fmla="*/ 0 w 42604"/>
                  <a:gd name="connsiteY6" fmla="*/ 3531 h 47218"/>
                  <a:gd name="connsiteX7" fmla="*/ 0 w 42604"/>
                  <a:gd name="connsiteY7" fmla="*/ 0 h 47218"/>
                  <a:gd name="connsiteX8" fmla="*/ 42605 w 42604"/>
                  <a:gd name="connsiteY8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2604" h="47218">
                    <a:moveTo>
                      <a:pt x="42605" y="0"/>
                    </a:moveTo>
                    <a:lnTo>
                      <a:pt x="42605" y="3531"/>
                    </a:lnTo>
                    <a:lnTo>
                      <a:pt x="27822" y="3531"/>
                    </a:lnTo>
                    <a:lnTo>
                      <a:pt x="27822" y="47218"/>
                    </a:lnTo>
                    <a:lnTo>
                      <a:pt x="14829" y="47218"/>
                    </a:lnTo>
                    <a:lnTo>
                      <a:pt x="14829" y="3531"/>
                    </a:lnTo>
                    <a:lnTo>
                      <a:pt x="0" y="3531"/>
                    </a:lnTo>
                    <a:lnTo>
                      <a:pt x="0" y="0"/>
                    </a:lnTo>
                    <a:lnTo>
                      <a:pt x="42605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2AEF80C7-1679-0CFA-1AF0-5F1B6396B990}"/>
                  </a:ext>
                </a:extLst>
              </p:cNvPr>
              <p:cNvSpPr/>
              <p:nvPr/>
            </p:nvSpPr>
            <p:spPr>
              <a:xfrm>
                <a:off x="1840690" y="564550"/>
                <a:ext cx="46088" cy="47218"/>
              </a:xfrm>
              <a:custGeom>
                <a:avLst/>
                <a:gdLst>
                  <a:gd name="connsiteX0" fmla="*/ 28717 w 46088"/>
                  <a:gd name="connsiteY0" fmla="*/ 0 h 47218"/>
                  <a:gd name="connsiteX1" fmla="*/ 46088 w 46088"/>
                  <a:gd name="connsiteY1" fmla="*/ 47218 h 47218"/>
                  <a:gd name="connsiteX2" fmla="*/ 33566 w 46088"/>
                  <a:gd name="connsiteY2" fmla="*/ 47218 h 47218"/>
                  <a:gd name="connsiteX3" fmla="*/ 29517 w 46088"/>
                  <a:gd name="connsiteY3" fmla="*/ 35967 h 47218"/>
                  <a:gd name="connsiteX4" fmla="*/ 9227 w 46088"/>
                  <a:gd name="connsiteY4" fmla="*/ 35967 h 47218"/>
                  <a:gd name="connsiteX5" fmla="*/ 4943 w 46088"/>
                  <a:gd name="connsiteY5" fmla="*/ 47218 h 47218"/>
                  <a:gd name="connsiteX6" fmla="*/ 0 w 46088"/>
                  <a:gd name="connsiteY6" fmla="*/ 47218 h 47218"/>
                  <a:gd name="connsiteX7" fmla="*/ 18172 w 46088"/>
                  <a:gd name="connsiteY7" fmla="*/ 0 h 47218"/>
                  <a:gd name="connsiteX8" fmla="*/ 28717 w 46088"/>
                  <a:gd name="connsiteY8" fmla="*/ 0 h 47218"/>
                  <a:gd name="connsiteX9" fmla="*/ 10545 w 46088"/>
                  <a:gd name="connsiteY9" fmla="*/ 32483 h 47218"/>
                  <a:gd name="connsiteX10" fmla="*/ 28293 w 46088"/>
                  <a:gd name="connsiteY10" fmla="*/ 32483 h 47218"/>
                  <a:gd name="connsiteX11" fmla="*/ 19678 w 46088"/>
                  <a:gd name="connsiteY11" fmla="*/ 8568 h 47218"/>
                  <a:gd name="connsiteX12" fmla="*/ 10545 w 46088"/>
                  <a:gd name="connsiteY12" fmla="*/ 32483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6088" h="47218">
                    <a:moveTo>
                      <a:pt x="28717" y="0"/>
                    </a:moveTo>
                    <a:lnTo>
                      <a:pt x="46088" y="47218"/>
                    </a:lnTo>
                    <a:lnTo>
                      <a:pt x="33566" y="47218"/>
                    </a:lnTo>
                    <a:lnTo>
                      <a:pt x="29517" y="35967"/>
                    </a:lnTo>
                    <a:lnTo>
                      <a:pt x="9227" y="35967"/>
                    </a:lnTo>
                    <a:lnTo>
                      <a:pt x="4943" y="47218"/>
                    </a:lnTo>
                    <a:lnTo>
                      <a:pt x="0" y="47218"/>
                    </a:lnTo>
                    <a:lnTo>
                      <a:pt x="18172" y="0"/>
                    </a:lnTo>
                    <a:lnTo>
                      <a:pt x="28717" y="0"/>
                    </a:lnTo>
                    <a:close/>
                    <a:moveTo>
                      <a:pt x="10545" y="32483"/>
                    </a:moveTo>
                    <a:lnTo>
                      <a:pt x="28293" y="32483"/>
                    </a:lnTo>
                    <a:lnTo>
                      <a:pt x="19678" y="8568"/>
                    </a:lnTo>
                    <a:lnTo>
                      <a:pt x="10545" y="32483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FB8811D-07AF-9D38-A15D-C01153AF8A46}"/>
                  </a:ext>
                </a:extLst>
              </p:cNvPr>
              <p:cNvSpPr/>
              <p:nvPr/>
            </p:nvSpPr>
            <p:spPr>
              <a:xfrm>
                <a:off x="1900807" y="564550"/>
                <a:ext cx="38367" cy="47218"/>
              </a:xfrm>
              <a:custGeom>
                <a:avLst/>
                <a:gdLst>
                  <a:gd name="connsiteX0" fmla="*/ 12193 w 38367"/>
                  <a:gd name="connsiteY0" fmla="*/ 0 h 47218"/>
                  <a:gd name="connsiteX1" fmla="*/ 12193 w 38367"/>
                  <a:gd name="connsiteY1" fmla="*/ 43687 h 47218"/>
                  <a:gd name="connsiteX2" fmla="*/ 38368 w 38367"/>
                  <a:gd name="connsiteY2" fmla="*/ 43687 h 47218"/>
                  <a:gd name="connsiteX3" fmla="*/ 38368 w 38367"/>
                  <a:gd name="connsiteY3" fmla="*/ 47218 h 47218"/>
                  <a:gd name="connsiteX4" fmla="*/ 0 w 38367"/>
                  <a:gd name="connsiteY4" fmla="*/ 47218 h 47218"/>
                  <a:gd name="connsiteX5" fmla="*/ 0 w 38367"/>
                  <a:gd name="connsiteY5" fmla="*/ 0 h 47218"/>
                  <a:gd name="connsiteX6" fmla="*/ 12193 w 38367"/>
                  <a:gd name="connsiteY6" fmla="*/ 0 h 4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367" h="47218">
                    <a:moveTo>
                      <a:pt x="12193" y="0"/>
                    </a:moveTo>
                    <a:lnTo>
                      <a:pt x="12193" y="43687"/>
                    </a:lnTo>
                    <a:lnTo>
                      <a:pt x="38368" y="43687"/>
                    </a:lnTo>
                    <a:lnTo>
                      <a:pt x="38368" y="47218"/>
                    </a:lnTo>
                    <a:lnTo>
                      <a:pt x="0" y="47218"/>
                    </a:lnTo>
                    <a:lnTo>
                      <a:pt x="0" y="0"/>
                    </a:lnTo>
                    <a:lnTo>
                      <a:pt x="12193" y="0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F34E6C40-D139-D756-63CC-B793F768A7B8}"/>
                </a:ext>
              </a:extLst>
            </p:cNvPr>
            <p:cNvSpPr/>
            <p:nvPr/>
          </p:nvSpPr>
          <p:spPr>
            <a:xfrm>
              <a:off x="345622" y="224279"/>
              <a:ext cx="239150" cy="196781"/>
            </a:xfrm>
            <a:custGeom>
              <a:avLst/>
              <a:gdLst>
                <a:gd name="connsiteX0" fmla="*/ 0 w 239150"/>
                <a:gd name="connsiteY0" fmla="*/ 196782 h 196781"/>
                <a:gd name="connsiteX1" fmla="*/ 239151 w 239150"/>
                <a:gd name="connsiteY1" fmla="*/ 0 h 196781"/>
                <a:gd name="connsiteX2" fmla="*/ 239151 w 239150"/>
                <a:gd name="connsiteY2" fmla="*/ 48960 h 196781"/>
                <a:gd name="connsiteX3" fmla="*/ 201018 w 239150"/>
                <a:gd name="connsiteY3" fmla="*/ 48960 h 196781"/>
                <a:gd name="connsiteX4" fmla="*/ 201018 w 239150"/>
                <a:gd name="connsiteY4" fmla="*/ 159591 h 196781"/>
                <a:gd name="connsiteX5" fmla="*/ 91800 w 239150"/>
                <a:gd name="connsiteY5" fmla="*/ 159591 h 196781"/>
                <a:gd name="connsiteX6" fmla="*/ 91800 w 239150"/>
                <a:gd name="connsiteY6" fmla="*/ 196782 h 196781"/>
                <a:gd name="connsiteX7" fmla="*/ 0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196782"/>
                  </a:moveTo>
                  <a:cubicBezTo>
                    <a:pt x="9886" y="91329"/>
                    <a:pt x="112043" y="7062"/>
                    <a:pt x="239151" y="0"/>
                  </a:cubicBezTo>
                  <a:lnTo>
                    <a:pt x="239151" y="48960"/>
                  </a:lnTo>
                  <a:lnTo>
                    <a:pt x="201018" y="48960"/>
                  </a:lnTo>
                  <a:lnTo>
                    <a:pt x="201018" y="159591"/>
                  </a:lnTo>
                  <a:lnTo>
                    <a:pt x="91800" y="159591"/>
                  </a:lnTo>
                  <a:lnTo>
                    <a:pt x="91800" y="196782"/>
                  </a:lnTo>
                  <a:cubicBezTo>
                    <a:pt x="91800" y="196782"/>
                    <a:pt x="0" y="196782"/>
                    <a:pt x="0" y="196782"/>
                  </a:cubicBezTo>
                  <a:close/>
                </a:path>
              </a:pathLst>
            </a:custGeom>
            <a:solidFill>
              <a:srgbClr val="D61D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26B2E25C-F42C-3414-1888-0EB334C10600}"/>
                </a:ext>
              </a:extLst>
            </p:cNvPr>
            <p:cNvSpPr/>
            <p:nvPr/>
          </p:nvSpPr>
          <p:spPr>
            <a:xfrm>
              <a:off x="345622" y="455897"/>
              <a:ext cx="239150" cy="196781"/>
            </a:xfrm>
            <a:custGeom>
              <a:avLst/>
              <a:gdLst>
                <a:gd name="connsiteX0" fmla="*/ 239151 w 239150"/>
                <a:gd name="connsiteY0" fmla="*/ 196782 h 196781"/>
                <a:gd name="connsiteX1" fmla="*/ 0 w 239150"/>
                <a:gd name="connsiteY1" fmla="*/ 0 h 196781"/>
                <a:gd name="connsiteX2" fmla="*/ 91800 w 239150"/>
                <a:gd name="connsiteY2" fmla="*/ 0 h 196781"/>
                <a:gd name="connsiteX3" fmla="*/ 91800 w 239150"/>
                <a:gd name="connsiteY3" fmla="*/ 38603 h 196781"/>
                <a:gd name="connsiteX4" fmla="*/ 201489 w 239150"/>
                <a:gd name="connsiteY4" fmla="*/ 38603 h 196781"/>
                <a:gd name="connsiteX5" fmla="*/ 201489 w 239150"/>
                <a:gd name="connsiteY5" fmla="*/ 147822 h 196781"/>
                <a:gd name="connsiteX6" fmla="*/ 239151 w 239150"/>
                <a:gd name="connsiteY6" fmla="*/ 147822 h 196781"/>
                <a:gd name="connsiteX7" fmla="*/ 239151 w 239150"/>
                <a:gd name="connsiteY7" fmla="*/ 196782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196782"/>
                  </a:moveTo>
                  <a:cubicBezTo>
                    <a:pt x="112043" y="189720"/>
                    <a:pt x="9886" y="105452"/>
                    <a:pt x="0" y="0"/>
                  </a:cubicBezTo>
                  <a:lnTo>
                    <a:pt x="91800" y="0"/>
                  </a:lnTo>
                  <a:lnTo>
                    <a:pt x="91800" y="38603"/>
                  </a:lnTo>
                  <a:lnTo>
                    <a:pt x="201489" y="38603"/>
                  </a:lnTo>
                  <a:lnTo>
                    <a:pt x="201489" y="147822"/>
                  </a:lnTo>
                  <a:lnTo>
                    <a:pt x="239151" y="147822"/>
                  </a:lnTo>
                  <a:lnTo>
                    <a:pt x="239151" y="196782"/>
                  </a:ln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7C52AEC7-1997-B3CA-5490-769AAA206F2F}"/>
                </a:ext>
              </a:extLst>
            </p:cNvPr>
            <p:cNvSpPr/>
            <p:nvPr/>
          </p:nvSpPr>
          <p:spPr>
            <a:xfrm>
              <a:off x="619138" y="455897"/>
              <a:ext cx="239150" cy="196781"/>
            </a:xfrm>
            <a:custGeom>
              <a:avLst/>
              <a:gdLst>
                <a:gd name="connsiteX0" fmla="*/ 239151 w 239150"/>
                <a:gd name="connsiteY0" fmla="*/ 0 h 196781"/>
                <a:gd name="connsiteX1" fmla="*/ 0 w 239150"/>
                <a:gd name="connsiteY1" fmla="*/ 196782 h 196781"/>
                <a:gd name="connsiteX2" fmla="*/ 0 w 239150"/>
                <a:gd name="connsiteY2" fmla="*/ 147822 h 196781"/>
                <a:gd name="connsiteX3" fmla="*/ 38132 w 239150"/>
                <a:gd name="connsiteY3" fmla="*/ 147822 h 196781"/>
                <a:gd name="connsiteX4" fmla="*/ 38132 w 239150"/>
                <a:gd name="connsiteY4" fmla="*/ 38603 h 196781"/>
                <a:gd name="connsiteX5" fmla="*/ 147351 w 239150"/>
                <a:gd name="connsiteY5" fmla="*/ 38603 h 196781"/>
                <a:gd name="connsiteX6" fmla="*/ 147351 w 239150"/>
                <a:gd name="connsiteY6" fmla="*/ 0 h 196781"/>
                <a:gd name="connsiteX7" fmla="*/ 239151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239151" y="0"/>
                  </a:moveTo>
                  <a:cubicBezTo>
                    <a:pt x="228794" y="105452"/>
                    <a:pt x="127108" y="189720"/>
                    <a:pt x="0" y="196782"/>
                  </a:cubicBezTo>
                  <a:lnTo>
                    <a:pt x="0" y="147822"/>
                  </a:lnTo>
                  <a:lnTo>
                    <a:pt x="38132" y="147822"/>
                  </a:lnTo>
                  <a:lnTo>
                    <a:pt x="38132" y="38603"/>
                  </a:lnTo>
                  <a:lnTo>
                    <a:pt x="147351" y="38603"/>
                  </a:lnTo>
                  <a:lnTo>
                    <a:pt x="147351" y="0"/>
                  </a:lnTo>
                  <a:lnTo>
                    <a:pt x="239151" y="0"/>
                  </a:lnTo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E88CDC8-EE62-C53B-B2DD-FF99716612EB}"/>
                </a:ext>
              </a:extLst>
            </p:cNvPr>
            <p:cNvSpPr/>
            <p:nvPr/>
          </p:nvSpPr>
          <p:spPr>
            <a:xfrm>
              <a:off x="619138" y="224279"/>
              <a:ext cx="239150" cy="196781"/>
            </a:xfrm>
            <a:custGeom>
              <a:avLst/>
              <a:gdLst>
                <a:gd name="connsiteX0" fmla="*/ 0 w 239150"/>
                <a:gd name="connsiteY0" fmla="*/ 0 h 196781"/>
                <a:gd name="connsiteX1" fmla="*/ 239151 w 239150"/>
                <a:gd name="connsiteY1" fmla="*/ 196782 h 196781"/>
                <a:gd name="connsiteX2" fmla="*/ 147351 w 239150"/>
                <a:gd name="connsiteY2" fmla="*/ 196782 h 196781"/>
                <a:gd name="connsiteX3" fmla="*/ 147351 w 239150"/>
                <a:gd name="connsiteY3" fmla="*/ 159591 h 196781"/>
                <a:gd name="connsiteX4" fmla="*/ 38603 w 239150"/>
                <a:gd name="connsiteY4" fmla="*/ 159591 h 196781"/>
                <a:gd name="connsiteX5" fmla="*/ 38603 w 239150"/>
                <a:gd name="connsiteY5" fmla="*/ 48960 h 196781"/>
                <a:gd name="connsiteX6" fmla="*/ 0 w 239150"/>
                <a:gd name="connsiteY6" fmla="*/ 48960 h 196781"/>
                <a:gd name="connsiteX7" fmla="*/ 0 w 239150"/>
                <a:gd name="connsiteY7" fmla="*/ 0 h 1967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9150" h="196781">
                  <a:moveTo>
                    <a:pt x="0" y="0"/>
                  </a:moveTo>
                  <a:cubicBezTo>
                    <a:pt x="127108" y="7062"/>
                    <a:pt x="228794" y="91329"/>
                    <a:pt x="239151" y="196782"/>
                  </a:cubicBezTo>
                  <a:lnTo>
                    <a:pt x="147351" y="196782"/>
                  </a:lnTo>
                  <a:lnTo>
                    <a:pt x="147351" y="159591"/>
                  </a:lnTo>
                  <a:lnTo>
                    <a:pt x="38603" y="159591"/>
                  </a:lnTo>
                  <a:lnTo>
                    <a:pt x="38603" y="48960"/>
                  </a:lnTo>
                  <a:lnTo>
                    <a:pt x="0" y="48960"/>
                  </a:lnTo>
                  <a:cubicBezTo>
                    <a:pt x="0" y="4896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2D4A96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grpSp>
          <p:nvGrpSpPr>
            <p:cNvPr id="30" name="Graphic 24">
              <a:extLst>
                <a:ext uri="{FF2B5EF4-FFF2-40B4-BE49-F238E27FC236}">
                  <a16:creationId xmlns:a16="http://schemas.microsoft.com/office/drawing/2014/main" id="{96D0BD54-4F90-1097-4062-A967CCC866F4}"/>
                </a:ext>
              </a:extLst>
            </p:cNvPr>
            <p:cNvGrpSpPr/>
            <p:nvPr/>
          </p:nvGrpSpPr>
          <p:grpSpPr>
            <a:xfrm>
              <a:off x="943969" y="385752"/>
              <a:ext cx="1035692" cy="136523"/>
              <a:chOff x="943969" y="385752"/>
              <a:chExt cx="1035692" cy="136523"/>
            </a:xfrm>
            <a:solidFill>
              <a:srgbClr val="2D4A96"/>
            </a:solidFill>
          </p:grpSpPr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E382228-171A-4692-7B47-80C9F70C82FE}"/>
                  </a:ext>
                </a:extLst>
              </p:cNvPr>
              <p:cNvSpPr/>
              <p:nvPr/>
            </p:nvSpPr>
            <p:spPr>
              <a:xfrm>
                <a:off x="943969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2BD191EF-03C2-3CD0-2F23-DC1D1382168B}"/>
                  </a:ext>
                </a:extLst>
              </p:cNvPr>
              <p:cNvSpPr/>
              <p:nvPr/>
            </p:nvSpPr>
            <p:spPr>
              <a:xfrm>
                <a:off x="1023058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9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9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351C8DE0-4BC0-F310-2669-88372EE0C7A4}"/>
                  </a:ext>
                </a:extLst>
              </p:cNvPr>
              <p:cNvSpPr/>
              <p:nvPr/>
            </p:nvSpPr>
            <p:spPr>
              <a:xfrm>
                <a:off x="1142634" y="387635"/>
                <a:ext cx="89916" cy="132286"/>
              </a:xfrm>
              <a:custGeom>
                <a:avLst/>
                <a:gdLst>
                  <a:gd name="connsiteX0" fmla="*/ 89917 w 89916"/>
                  <a:gd name="connsiteY0" fmla="*/ 0 h 132286"/>
                  <a:gd name="connsiteX1" fmla="*/ 89917 w 89916"/>
                  <a:gd name="connsiteY1" fmla="*/ 132286 h 132286"/>
                  <a:gd name="connsiteX2" fmla="*/ 68732 w 89916"/>
                  <a:gd name="connsiteY2" fmla="*/ 132286 h 132286"/>
                  <a:gd name="connsiteX3" fmla="*/ 9886 w 89916"/>
                  <a:gd name="connsiteY3" fmla="*/ 31542 h 132286"/>
                  <a:gd name="connsiteX4" fmla="*/ 9886 w 89916"/>
                  <a:gd name="connsiteY4" fmla="*/ 132286 h 132286"/>
                  <a:gd name="connsiteX5" fmla="*/ 0 w 89916"/>
                  <a:gd name="connsiteY5" fmla="*/ 132286 h 132286"/>
                  <a:gd name="connsiteX6" fmla="*/ 0 w 89916"/>
                  <a:gd name="connsiteY6" fmla="*/ 0 h 132286"/>
                  <a:gd name="connsiteX7" fmla="*/ 20714 w 89916"/>
                  <a:gd name="connsiteY7" fmla="*/ 0 h 132286"/>
                  <a:gd name="connsiteX8" fmla="*/ 80031 w 89916"/>
                  <a:gd name="connsiteY8" fmla="*/ 100745 h 132286"/>
                  <a:gd name="connsiteX9" fmla="*/ 80031 w 89916"/>
                  <a:gd name="connsiteY9" fmla="*/ 0 h 132286"/>
                  <a:gd name="connsiteX10" fmla="*/ 89917 w 89916"/>
                  <a:gd name="connsiteY10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9916" h="132286">
                    <a:moveTo>
                      <a:pt x="89917" y="0"/>
                    </a:moveTo>
                    <a:lnTo>
                      <a:pt x="89917" y="132286"/>
                    </a:lnTo>
                    <a:lnTo>
                      <a:pt x="68732" y="132286"/>
                    </a:lnTo>
                    <a:lnTo>
                      <a:pt x="9886" y="31542"/>
                    </a:lnTo>
                    <a:lnTo>
                      <a:pt x="9886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0714" y="0"/>
                    </a:lnTo>
                    <a:lnTo>
                      <a:pt x="80031" y="100745"/>
                    </a:lnTo>
                    <a:lnTo>
                      <a:pt x="80031" y="0"/>
                    </a:lnTo>
                    <a:lnTo>
                      <a:pt x="89917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2D5DE07-6B2B-75C9-8AC0-114B6E526D96}"/>
                  </a:ext>
                </a:extLst>
              </p:cNvPr>
              <p:cNvSpPr/>
              <p:nvPr/>
            </p:nvSpPr>
            <p:spPr>
              <a:xfrm>
                <a:off x="1257972" y="387635"/>
                <a:ext cx="104039" cy="132286"/>
              </a:xfrm>
              <a:custGeom>
                <a:avLst/>
                <a:gdLst>
                  <a:gd name="connsiteX0" fmla="*/ 0 w 104039"/>
                  <a:gd name="connsiteY0" fmla="*/ 132286 h 132286"/>
                  <a:gd name="connsiteX1" fmla="*/ 0 w 104039"/>
                  <a:gd name="connsiteY1" fmla="*/ 0 h 132286"/>
                  <a:gd name="connsiteX2" fmla="*/ 44252 w 104039"/>
                  <a:gd name="connsiteY2" fmla="*/ 0 h 132286"/>
                  <a:gd name="connsiteX3" fmla="*/ 85680 w 104039"/>
                  <a:gd name="connsiteY3" fmla="*/ 14123 h 132286"/>
                  <a:gd name="connsiteX4" fmla="*/ 104040 w 104039"/>
                  <a:gd name="connsiteY4" fmla="*/ 65908 h 132286"/>
                  <a:gd name="connsiteX5" fmla="*/ 79089 w 104039"/>
                  <a:gd name="connsiteY5" fmla="*/ 123342 h 132286"/>
                  <a:gd name="connsiteX6" fmla="*/ 42840 w 104039"/>
                  <a:gd name="connsiteY6" fmla="*/ 132286 h 132286"/>
                  <a:gd name="connsiteX7" fmla="*/ 0 w 104039"/>
                  <a:gd name="connsiteY7" fmla="*/ 132286 h 132286"/>
                  <a:gd name="connsiteX8" fmla="*/ 27305 w 104039"/>
                  <a:gd name="connsiteY8" fmla="*/ 123342 h 132286"/>
                  <a:gd name="connsiteX9" fmla="*/ 41428 w 104039"/>
                  <a:gd name="connsiteY9" fmla="*/ 123342 h 132286"/>
                  <a:gd name="connsiteX10" fmla="*/ 67320 w 104039"/>
                  <a:gd name="connsiteY10" fmla="*/ 110631 h 132286"/>
                  <a:gd name="connsiteX11" fmla="*/ 74852 w 104039"/>
                  <a:gd name="connsiteY11" fmla="*/ 64966 h 132286"/>
                  <a:gd name="connsiteX12" fmla="*/ 72969 w 104039"/>
                  <a:gd name="connsiteY12" fmla="*/ 34837 h 132286"/>
                  <a:gd name="connsiteX13" fmla="*/ 56022 w 104039"/>
                  <a:gd name="connsiteY13" fmla="*/ 11298 h 132286"/>
                  <a:gd name="connsiteX14" fmla="*/ 41898 w 104039"/>
                  <a:gd name="connsiteY14" fmla="*/ 8474 h 132286"/>
                  <a:gd name="connsiteX15" fmla="*/ 27775 w 104039"/>
                  <a:gd name="connsiteY15" fmla="*/ 8474 h 132286"/>
                  <a:gd name="connsiteX16" fmla="*/ 27775 w 104039"/>
                  <a:gd name="connsiteY16" fmla="*/ 123342 h 132286"/>
                  <a:gd name="connsiteX17" fmla="*/ 27305 w 104039"/>
                  <a:gd name="connsiteY17" fmla="*/ 123342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039" h="132286">
                    <a:moveTo>
                      <a:pt x="0" y="132286"/>
                    </a:moveTo>
                    <a:lnTo>
                      <a:pt x="0" y="0"/>
                    </a:lnTo>
                    <a:lnTo>
                      <a:pt x="44252" y="0"/>
                    </a:lnTo>
                    <a:cubicBezTo>
                      <a:pt x="61671" y="0"/>
                      <a:pt x="75323" y="4708"/>
                      <a:pt x="85680" y="14123"/>
                    </a:cubicBezTo>
                    <a:cubicBezTo>
                      <a:pt x="97920" y="25422"/>
                      <a:pt x="104040" y="42369"/>
                      <a:pt x="104040" y="65908"/>
                    </a:cubicBezTo>
                    <a:cubicBezTo>
                      <a:pt x="104040" y="93683"/>
                      <a:pt x="95566" y="112514"/>
                      <a:pt x="79089" y="123342"/>
                    </a:cubicBezTo>
                    <a:cubicBezTo>
                      <a:pt x="69674" y="129462"/>
                      <a:pt x="57905" y="132286"/>
                      <a:pt x="42840" y="132286"/>
                    </a:cubicBezTo>
                    <a:cubicBezTo>
                      <a:pt x="42840" y="132286"/>
                      <a:pt x="0" y="132286"/>
                      <a:pt x="0" y="132286"/>
                    </a:cubicBezTo>
                    <a:close/>
                    <a:moveTo>
                      <a:pt x="27305" y="123342"/>
                    </a:moveTo>
                    <a:lnTo>
                      <a:pt x="41428" y="123342"/>
                    </a:lnTo>
                    <a:cubicBezTo>
                      <a:pt x="52726" y="123342"/>
                      <a:pt x="61671" y="119105"/>
                      <a:pt x="67320" y="110631"/>
                    </a:cubicBezTo>
                    <a:cubicBezTo>
                      <a:pt x="72498" y="103098"/>
                      <a:pt x="74852" y="88034"/>
                      <a:pt x="74852" y="64966"/>
                    </a:cubicBezTo>
                    <a:cubicBezTo>
                      <a:pt x="74852" y="50843"/>
                      <a:pt x="74382" y="40957"/>
                      <a:pt x="72969" y="34837"/>
                    </a:cubicBezTo>
                    <a:cubicBezTo>
                      <a:pt x="70145" y="23538"/>
                      <a:pt x="64495" y="15535"/>
                      <a:pt x="56022" y="11298"/>
                    </a:cubicBezTo>
                    <a:cubicBezTo>
                      <a:pt x="51785" y="9415"/>
                      <a:pt x="47077" y="8474"/>
                      <a:pt x="41898" y="8474"/>
                    </a:cubicBezTo>
                    <a:lnTo>
                      <a:pt x="27775" y="8474"/>
                    </a:lnTo>
                    <a:lnTo>
                      <a:pt x="27775" y="123342"/>
                    </a:lnTo>
                    <a:lnTo>
                      <a:pt x="27305" y="12334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E70BA977-062D-84A5-92AD-0B1A6C56D3C0}"/>
                  </a:ext>
                </a:extLst>
              </p:cNvPr>
              <p:cNvSpPr/>
              <p:nvPr/>
            </p:nvSpPr>
            <p:spPr>
              <a:xfrm>
                <a:off x="1376606" y="385752"/>
                <a:ext cx="92270" cy="136523"/>
              </a:xfrm>
              <a:custGeom>
                <a:avLst/>
                <a:gdLst>
                  <a:gd name="connsiteX0" fmla="*/ 86622 w 92270"/>
                  <a:gd name="connsiteY0" fmla="*/ 37191 h 136523"/>
                  <a:gd name="connsiteX1" fmla="*/ 72969 w 92270"/>
                  <a:gd name="connsiteY1" fmla="*/ 40486 h 136523"/>
                  <a:gd name="connsiteX2" fmla="*/ 74382 w 92270"/>
                  <a:gd name="connsiteY2" fmla="*/ 29658 h 136523"/>
                  <a:gd name="connsiteX3" fmla="*/ 68262 w 92270"/>
                  <a:gd name="connsiteY3" fmla="*/ 16006 h 136523"/>
                  <a:gd name="connsiteX4" fmla="*/ 45194 w 92270"/>
                  <a:gd name="connsiteY4" fmla="*/ 7532 h 136523"/>
                  <a:gd name="connsiteX5" fmla="*/ 22597 w 92270"/>
                  <a:gd name="connsiteY5" fmla="*/ 16477 h 136523"/>
                  <a:gd name="connsiteX6" fmla="*/ 18831 w 92270"/>
                  <a:gd name="connsiteY6" fmla="*/ 27775 h 136523"/>
                  <a:gd name="connsiteX7" fmla="*/ 22126 w 92270"/>
                  <a:gd name="connsiteY7" fmla="*/ 38603 h 136523"/>
                  <a:gd name="connsiteX8" fmla="*/ 43782 w 92270"/>
                  <a:gd name="connsiteY8" fmla="*/ 51785 h 136523"/>
                  <a:gd name="connsiteX9" fmla="*/ 87563 w 92270"/>
                  <a:gd name="connsiteY9" fmla="*/ 78148 h 136523"/>
                  <a:gd name="connsiteX10" fmla="*/ 92271 w 92270"/>
                  <a:gd name="connsiteY10" fmla="*/ 97449 h 136523"/>
                  <a:gd name="connsiteX11" fmla="*/ 72969 w 92270"/>
                  <a:gd name="connsiteY11" fmla="*/ 130403 h 136523"/>
                  <a:gd name="connsiteX12" fmla="*/ 45665 w 92270"/>
                  <a:gd name="connsiteY12" fmla="*/ 136523 h 136523"/>
                  <a:gd name="connsiteX13" fmla="*/ 3766 w 92270"/>
                  <a:gd name="connsiteY13" fmla="*/ 117222 h 136523"/>
                  <a:gd name="connsiteX14" fmla="*/ 0 w 92270"/>
                  <a:gd name="connsiteY14" fmla="*/ 102628 h 136523"/>
                  <a:gd name="connsiteX15" fmla="*/ 471 w 92270"/>
                  <a:gd name="connsiteY15" fmla="*/ 93212 h 136523"/>
                  <a:gd name="connsiteX16" fmla="*/ 15065 w 92270"/>
                  <a:gd name="connsiteY16" fmla="*/ 89446 h 136523"/>
                  <a:gd name="connsiteX17" fmla="*/ 12711 w 92270"/>
                  <a:gd name="connsiteY17" fmla="*/ 104040 h 136523"/>
                  <a:gd name="connsiteX18" fmla="*/ 23068 w 92270"/>
                  <a:gd name="connsiteY18" fmla="*/ 123342 h 136523"/>
                  <a:gd name="connsiteX19" fmla="*/ 42840 w 92270"/>
                  <a:gd name="connsiteY19" fmla="*/ 129462 h 136523"/>
                  <a:gd name="connsiteX20" fmla="*/ 63554 w 92270"/>
                  <a:gd name="connsiteY20" fmla="*/ 121929 h 136523"/>
                  <a:gd name="connsiteX21" fmla="*/ 70145 w 92270"/>
                  <a:gd name="connsiteY21" fmla="*/ 107335 h 136523"/>
                  <a:gd name="connsiteX22" fmla="*/ 55551 w 92270"/>
                  <a:gd name="connsiteY22" fmla="*/ 87092 h 136523"/>
                  <a:gd name="connsiteX23" fmla="*/ 35778 w 92270"/>
                  <a:gd name="connsiteY23" fmla="*/ 79089 h 136523"/>
                  <a:gd name="connsiteX24" fmla="*/ 10357 w 92270"/>
                  <a:gd name="connsiteY24" fmla="*/ 64025 h 136523"/>
                  <a:gd name="connsiteX25" fmla="*/ 942 w 92270"/>
                  <a:gd name="connsiteY25" fmla="*/ 37191 h 136523"/>
                  <a:gd name="connsiteX26" fmla="*/ 12711 w 92270"/>
                  <a:gd name="connsiteY26" fmla="*/ 11298 h 136523"/>
                  <a:gd name="connsiteX27" fmla="*/ 46606 w 92270"/>
                  <a:gd name="connsiteY27" fmla="*/ 0 h 136523"/>
                  <a:gd name="connsiteX28" fmla="*/ 80031 w 92270"/>
                  <a:gd name="connsiteY28" fmla="*/ 13182 h 136523"/>
                  <a:gd name="connsiteX29" fmla="*/ 86151 w 92270"/>
                  <a:gd name="connsiteY29" fmla="*/ 28717 h 136523"/>
                  <a:gd name="connsiteX30" fmla="*/ 86622 w 92270"/>
                  <a:gd name="connsiteY30" fmla="*/ 37191 h 136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92270" h="136523">
                    <a:moveTo>
                      <a:pt x="86622" y="37191"/>
                    </a:moveTo>
                    <a:lnTo>
                      <a:pt x="72969" y="40486"/>
                    </a:lnTo>
                    <a:cubicBezTo>
                      <a:pt x="73911" y="36249"/>
                      <a:pt x="74382" y="32483"/>
                      <a:pt x="74382" y="29658"/>
                    </a:cubicBezTo>
                    <a:cubicBezTo>
                      <a:pt x="74382" y="24480"/>
                      <a:pt x="72498" y="20243"/>
                      <a:pt x="68262" y="16006"/>
                    </a:cubicBezTo>
                    <a:cubicBezTo>
                      <a:pt x="63083" y="10357"/>
                      <a:pt x="55080" y="7532"/>
                      <a:pt x="45194" y="7532"/>
                    </a:cubicBezTo>
                    <a:cubicBezTo>
                      <a:pt x="34366" y="7532"/>
                      <a:pt x="26834" y="10357"/>
                      <a:pt x="22597" y="16477"/>
                    </a:cubicBezTo>
                    <a:cubicBezTo>
                      <a:pt x="20243" y="20243"/>
                      <a:pt x="18831" y="24009"/>
                      <a:pt x="18831" y="27775"/>
                    </a:cubicBezTo>
                    <a:cubicBezTo>
                      <a:pt x="18831" y="31542"/>
                      <a:pt x="19772" y="35308"/>
                      <a:pt x="22126" y="38603"/>
                    </a:cubicBezTo>
                    <a:cubicBezTo>
                      <a:pt x="24951" y="42840"/>
                      <a:pt x="32012" y="47548"/>
                      <a:pt x="43782" y="51785"/>
                    </a:cubicBezTo>
                    <a:cubicBezTo>
                      <a:pt x="67320" y="60258"/>
                      <a:pt x="81914" y="69203"/>
                      <a:pt x="87563" y="78148"/>
                    </a:cubicBezTo>
                    <a:cubicBezTo>
                      <a:pt x="90388" y="83326"/>
                      <a:pt x="92271" y="89446"/>
                      <a:pt x="92271" y="97449"/>
                    </a:cubicBezTo>
                    <a:cubicBezTo>
                      <a:pt x="92271" y="112043"/>
                      <a:pt x="85680" y="122871"/>
                      <a:pt x="72969" y="130403"/>
                    </a:cubicBezTo>
                    <a:cubicBezTo>
                      <a:pt x="65908" y="134640"/>
                      <a:pt x="56492" y="136523"/>
                      <a:pt x="45665" y="136523"/>
                    </a:cubicBezTo>
                    <a:cubicBezTo>
                      <a:pt x="24480" y="136523"/>
                      <a:pt x="10828" y="129932"/>
                      <a:pt x="3766" y="117222"/>
                    </a:cubicBezTo>
                    <a:cubicBezTo>
                      <a:pt x="1412" y="112514"/>
                      <a:pt x="0" y="107806"/>
                      <a:pt x="0" y="102628"/>
                    </a:cubicBezTo>
                    <a:cubicBezTo>
                      <a:pt x="0" y="100274"/>
                      <a:pt x="0" y="96978"/>
                      <a:pt x="471" y="93212"/>
                    </a:cubicBezTo>
                    <a:lnTo>
                      <a:pt x="15065" y="89446"/>
                    </a:lnTo>
                    <a:cubicBezTo>
                      <a:pt x="13652" y="95095"/>
                      <a:pt x="12711" y="99803"/>
                      <a:pt x="12711" y="104040"/>
                    </a:cubicBezTo>
                    <a:cubicBezTo>
                      <a:pt x="12711" y="112043"/>
                      <a:pt x="16006" y="118634"/>
                      <a:pt x="23068" y="123342"/>
                    </a:cubicBezTo>
                    <a:cubicBezTo>
                      <a:pt x="28717" y="127108"/>
                      <a:pt x="35308" y="129462"/>
                      <a:pt x="42840" y="129462"/>
                    </a:cubicBezTo>
                    <a:cubicBezTo>
                      <a:pt x="51314" y="129462"/>
                      <a:pt x="58375" y="127108"/>
                      <a:pt x="63554" y="121929"/>
                    </a:cubicBezTo>
                    <a:cubicBezTo>
                      <a:pt x="67791" y="117692"/>
                      <a:pt x="70145" y="112514"/>
                      <a:pt x="70145" y="107335"/>
                    </a:cubicBezTo>
                    <a:cubicBezTo>
                      <a:pt x="70145" y="99332"/>
                      <a:pt x="65437" y="92271"/>
                      <a:pt x="55551" y="87092"/>
                    </a:cubicBezTo>
                    <a:cubicBezTo>
                      <a:pt x="53668" y="86151"/>
                      <a:pt x="47077" y="83326"/>
                      <a:pt x="35778" y="79089"/>
                    </a:cubicBezTo>
                    <a:cubicBezTo>
                      <a:pt x="24009" y="74382"/>
                      <a:pt x="15535" y="69674"/>
                      <a:pt x="10357" y="64025"/>
                    </a:cubicBezTo>
                    <a:cubicBezTo>
                      <a:pt x="4237" y="57434"/>
                      <a:pt x="942" y="48489"/>
                      <a:pt x="942" y="37191"/>
                    </a:cubicBezTo>
                    <a:cubicBezTo>
                      <a:pt x="942" y="26834"/>
                      <a:pt x="4708" y="17889"/>
                      <a:pt x="12711" y="11298"/>
                    </a:cubicBezTo>
                    <a:cubicBezTo>
                      <a:pt x="21185" y="3766"/>
                      <a:pt x="32483" y="0"/>
                      <a:pt x="46606" y="0"/>
                    </a:cubicBezTo>
                    <a:cubicBezTo>
                      <a:pt x="60729" y="0"/>
                      <a:pt x="72498" y="4237"/>
                      <a:pt x="80031" y="13182"/>
                    </a:cubicBezTo>
                    <a:cubicBezTo>
                      <a:pt x="83797" y="17418"/>
                      <a:pt x="85680" y="22597"/>
                      <a:pt x="86151" y="28717"/>
                    </a:cubicBezTo>
                    <a:cubicBezTo>
                      <a:pt x="86151" y="31071"/>
                      <a:pt x="86622" y="33895"/>
                      <a:pt x="86622" y="37191"/>
                    </a:cubicBez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BBC9AFE0-6DF5-CC7B-8364-6AC17FA5BF05}"/>
                  </a:ext>
                </a:extLst>
              </p:cNvPr>
              <p:cNvSpPr/>
              <p:nvPr/>
            </p:nvSpPr>
            <p:spPr>
              <a:xfrm>
                <a:off x="1484883" y="387635"/>
                <a:ext cx="98861" cy="132756"/>
              </a:xfrm>
              <a:custGeom>
                <a:avLst/>
                <a:gdLst>
                  <a:gd name="connsiteX0" fmla="*/ 0 w 98861"/>
                  <a:gd name="connsiteY0" fmla="*/ 132286 h 132756"/>
                  <a:gd name="connsiteX1" fmla="*/ 0 w 98861"/>
                  <a:gd name="connsiteY1" fmla="*/ 0 h 132756"/>
                  <a:gd name="connsiteX2" fmla="*/ 45665 w 98861"/>
                  <a:gd name="connsiteY2" fmla="*/ 0 h 132756"/>
                  <a:gd name="connsiteX3" fmla="*/ 81914 w 98861"/>
                  <a:gd name="connsiteY3" fmla="*/ 8003 h 132756"/>
                  <a:gd name="connsiteX4" fmla="*/ 98862 w 98861"/>
                  <a:gd name="connsiteY4" fmla="*/ 38132 h 132756"/>
                  <a:gd name="connsiteX5" fmla="*/ 43311 w 98861"/>
                  <a:gd name="connsiteY5" fmla="*/ 77677 h 132756"/>
                  <a:gd name="connsiteX6" fmla="*/ 28246 w 98861"/>
                  <a:gd name="connsiteY6" fmla="*/ 77677 h 132756"/>
                  <a:gd name="connsiteX7" fmla="*/ 28246 w 98861"/>
                  <a:gd name="connsiteY7" fmla="*/ 132757 h 132756"/>
                  <a:gd name="connsiteX8" fmla="*/ 0 w 98861"/>
                  <a:gd name="connsiteY8" fmla="*/ 132286 h 132756"/>
                  <a:gd name="connsiteX9" fmla="*/ 0 w 98861"/>
                  <a:gd name="connsiteY9" fmla="*/ 132286 h 132756"/>
                  <a:gd name="connsiteX10" fmla="*/ 28246 w 98861"/>
                  <a:gd name="connsiteY10" fmla="*/ 68262 h 132756"/>
                  <a:gd name="connsiteX11" fmla="*/ 40957 w 98861"/>
                  <a:gd name="connsiteY11" fmla="*/ 68262 h 132756"/>
                  <a:gd name="connsiteX12" fmla="*/ 64025 w 98861"/>
                  <a:gd name="connsiteY12" fmla="*/ 61200 h 132756"/>
                  <a:gd name="connsiteX13" fmla="*/ 71086 w 98861"/>
                  <a:gd name="connsiteY13" fmla="*/ 38603 h 132756"/>
                  <a:gd name="connsiteX14" fmla="*/ 60258 w 98861"/>
                  <a:gd name="connsiteY14" fmla="*/ 13652 h 132756"/>
                  <a:gd name="connsiteX15" fmla="*/ 40957 w 98861"/>
                  <a:gd name="connsiteY15" fmla="*/ 9415 h 132756"/>
                  <a:gd name="connsiteX16" fmla="*/ 28246 w 98861"/>
                  <a:gd name="connsiteY16" fmla="*/ 9415 h 132756"/>
                  <a:gd name="connsiteX17" fmla="*/ 28246 w 98861"/>
                  <a:gd name="connsiteY17" fmla="*/ 68262 h 1327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8861" h="132756">
                    <a:moveTo>
                      <a:pt x="0" y="132286"/>
                    </a:moveTo>
                    <a:lnTo>
                      <a:pt x="0" y="0"/>
                    </a:lnTo>
                    <a:lnTo>
                      <a:pt x="45665" y="0"/>
                    </a:lnTo>
                    <a:cubicBezTo>
                      <a:pt x="60729" y="0"/>
                      <a:pt x="72969" y="2825"/>
                      <a:pt x="81914" y="8003"/>
                    </a:cubicBezTo>
                    <a:cubicBezTo>
                      <a:pt x="93212" y="14594"/>
                      <a:pt x="98862" y="24480"/>
                      <a:pt x="98862" y="38132"/>
                    </a:cubicBezTo>
                    <a:cubicBezTo>
                      <a:pt x="98862" y="64495"/>
                      <a:pt x="80502" y="77677"/>
                      <a:pt x="43311" y="77677"/>
                    </a:cubicBezTo>
                    <a:lnTo>
                      <a:pt x="28246" y="77677"/>
                    </a:lnTo>
                    <a:lnTo>
                      <a:pt x="28246" y="132757"/>
                    </a:lnTo>
                    <a:lnTo>
                      <a:pt x="0" y="132286"/>
                    </a:lnTo>
                    <a:lnTo>
                      <a:pt x="0" y="132286"/>
                    </a:lnTo>
                    <a:close/>
                    <a:moveTo>
                      <a:pt x="28246" y="68262"/>
                    </a:moveTo>
                    <a:lnTo>
                      <a:pt x="40957" y="68262"/>
                    </a:lnTo>
                    <a:cubicBezTo>
                      <a:pt x="51314" y="68262"/>
                      <a:pt x="59317" y="65908"/>
                      <a:pt x="64025" y="61200"/>
                    </a:cubicBezTo>
                    <a:cubicBezTo>
                      <a:pt x="68732" y="56492"/>
                      <a:pt x="71086" y="48960"/>
                      <a:pt x="71086" y="38603"/>
                    </a:cubicBezTo>
                    <a:cubicBezTo>
                      <a:pt x="71086" y="25892"/>
                      <a:pt x="67320" y="17889"/>
                      <a:pt x="60258" y="13652"/>
                    </a:cubicBezTo>
                    <a:cubicBezTo>
                      <a:pt x="55551" y="10828"/>
                      <a:pt x="48960" y="9415"/>
                      <a:pt x="40957" y="9415"/>
                    </a:cubicBezTo>
                    <a:lnTo>
                      <a:pt x="28246" y="9415"/>
                    </a:lnTo>
                    <a:lnTo>
                      <a:pt x="28246" y="68262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1E37A153-6BA0-279F-172C-8144B4AB38D8}"/>
                  </a:ext>
                </a:extLst>
              </p:cNvPr>
              <p:cNvSpPr/>
              <p:nvPr/>
            </p:nvSpPr>
            <p:spPr>
              <a:xfrm>
                <a:off x="1603987" y="387635"/>
                <a:ext cx="27775" cy="132286"/>
              </a:xfrm>
              <a:custGeom>
                <a:avLst/>
                <a:gdLst>
                  <a:gd name="connsiteX0" fmla="*/ 0 w 27775"/>
                  <a:gd name="connsiteY0" fmla="*/ 0 h 132286"/>
                  <a:gd name="connsiteX1" fmla="*/ 27775 w 27775"/>
                  <a:gd name="connsiteY1" fmla="*/ 0 h 132286"/>
                  <a:gd name="connsiteX2" fmla="*/ 27775 w 27775"/>
                  <a:gd name="connsiteY2" fmla="*/ 132286 h 132286"/>
                  <a:gd name="connsiteX3" fmla="*/ 0 w 27775"/>
                  <a:gd name="connsiteY3" fmla="*/ 132286 h 132286"/>
                  <a:gd name="connsiteX4" fmla="*/ 0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0" y="0"/>
                    </a:moveTo>
                    <a:lnTo>
                      <a:pt x="27775" y="0"/>
                    </a:lnTo>
                    <a:lnTo>
                      <a:pt x="27775" y="132286"/>
                    </a:lnTo>
                    <a:lnTo>
                      <a:pt x="0" y="1322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7B7E934B-F77E-AD29-8D83-6E3AAE639333}"/>
                  </a:ext>
                </a:extLst>
              </p:cNvPr>
              <p:cNvSpPr/>
              <p:nvPr/>
            </p:nvSpPr>
            <p:spPr>
              <a:xfrm>
                <a:off x="1648240" y="387635"/>
                <a:ext cx="95566" cy="132286"/>
              </a:xfrm>
              <a:custGeom>
                <a:avLst/>
                <a:gdLst>
                  <a:gd name="connsiteX0" fmla="*/ 95566 w 95566"/>
                  <a:gd name="connsiteY0" fmla="*/ 0 h 132286"/>
                  <a:gd name="connsiteX1" fmla="*/ 95566 w 95566"/>
                  <a:gd name="connsiteY1" fmla="*/ 9886 h 132286"/>
                  <a:gd name="connsiteX2" fmla="*/ 62612 w 95566"/>
                  <a:gd name="connsiteY2" fmla="*/ 9886 h 132286"/>
                  <a:gd name="connsiteX3" fmla="*/ 62612 w 95566"/>
                  <a:gd name="connsiteY3" fmla="*/ 132286 h 132286"/>
                  <a:gd name="connsiteX4" fmla="*/ 33424 w 95566"/>
                  <a:gd name="connsiteY4" fmla="*/ 132286 h 132286"/>
                  <a:gd name="connsiteX5" fmla="*/ 33424 w 95566"/>
                  <a:gd name="connsiteY5" fmla="*/ 9886 h 132286"/>
                  <a:gd name="connsiteX6" fmla="*/ 0 w 95566"/>
                  <a:gd name="connsiteY6" fmla="*/ 9886 h 132286"/>
                  <a:gd name="connsiteX7" fmla="*/ 0 w 95566"/>
                  <a:gd name="connsiteY7" fmla="*/ 0 h 132286"/>
                  <a:gd name="connsiteX8" fmla="*/ 95566 w 95566"/>
                  <a:gd name="connsiteY8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566" h="132286">
                    <a:moveTo>
                      <a:pt x="95566" y="0"/>
                    </a:moveTo>
                    <a:lnTo>
                      <a:pt x="95566" y="9886"/>
                    </a:lnTo>
                    <a:lnTo>
                      <a:pt x="62612" y="9886"/>
                    </a:lnTo>
                    <a:lnTo>
                      <a:pt x="62612" y="132286"/>
                    </a:lnTo>
                    <a:lnTo>
                      <a:pt x="33424" y="132286"/>
                    </a:lnTo>
                    <a:lnTo>
                      <a:pt x="33424" y="9886"/>
                    </a:lnTo>
                    <a:lnTo>
                      <a:pt x="0" y="9886"/>
                    </a:lnTo>
                    <a:lnTo>
                      <a:pt x="0" y="0"/>
                    </a:lnTo>
                    <a:lnTo>
                      <a:pt x="95566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C28F176B-C3BF-33EA-B680-883CA80DA210}"/>
                  </a:ext>
                </a:extLst>
              </p:cNvPr>
              <p:cNvSpPr/>
              <p:nvPr/>
            </p:nvSpPr>
            <p:spPr>
              <a:xfrm>
                <a:off x="1738627" y="387635"/>
                <a:ext cx="103569" cy="132286"/>
              </a:xfrm>
              <a:custGeom>
                <a:avLst/>
                <a:gdLst>
                  <a:gd name="connsiteX0" fmla="*/ 64495 w 103569"/>
                  <a:gd name="connsiteY0" fmla="*/ 0 h 132286"/>
                  <a:gd name="connsiteX1" fmla="*/ 103569 w 103569"/>
                  <a:gd name="connsiteY1" fmla="*/ 132286 h 132286"/>
                  <a:gd name="connsiteX2" fmla="*/ 75323 w 103569"/>
                  <a:gd name="connsiteY2" fmla="*/ 132286 h 132286"/>
                  <a:gd name="connsiteX3" fmla="*/ 66378 w 103569"/>
                  <a:gd name="connsiteY3" fmla="*/ 100745 h 132286"/>
                  <a:gd name="connsiteX4" fmla="*/ 20714 w 103569"/>
                  <a:gd name="connsiteY4" fmla="*/ 100745 h 132286"/>
                  <a:gd name="connsiteX5" fmla="*/ 11298 w 103569"/>
                  <a:gd name="connsiteY5" fmla="*/ 132286 h 132286"/>
                  <a:gd name="connsiteX6" fmla="*/ 0 w 103569"/>
                  <a:gd name="connsiteY6" fmla="*/ 132286 h 132286"/>
                  <a:gd name="connsiteX7" fmla="*/ 40486 w 103569"/>
                  <a:gd name="connsiteY7" fmla="*/ 0 h 132286"/>
                  <a:gd name="connsiteX8" fmla="*/ 64495 w 103569"/>
                  <a:gd name="connsiteY8" fmla="*/ 0 h 132286"/>
                  <a:gd name="connsiteX9" fmla="*/ 23538 w 103569"/>
                  <a:gd name="connsiteY9" fmla="*/ 90858 h 132286"/>
                  <a:gd name="connsiteX10" fmla="*/ 63554 w 103569"/>
                  <a:gd name="connsiteY10" fmla="*/ 90858 h 132286"/>
                  <a:gd name="connsiteX11" fmla="*/ 44252 w 103569"/>
                  <a:gd name="connsiteY11" fmla="*/ 24009 h 132286"/>
                  <a:gd name="connsiteX12" fmla="*/ 23538 w 103569"/>
                  <a:gd name="connsiteY12" fmla="*/ 90858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3569" h="132286">
                    <a:moveTo>
                      <a:pt x="64495" y="0"/>
                    </a:moveTo>
                    <a:lnTo>
                      <a:pt x="103569" y="132286"/>
                    </a:lnTo>
                    <a:lnTo>
                      <a:pt x="75323" y="132286"/>
                    </a:lnTo>
                    <a:lnTo>
                      <a:pt x="66378" y="100745"/>
                    </a:lnTo>
                    <a:lnTo>
                      <a:pt x="20714" y="100745"/>
                    </a:lnTo>
                    <a:lnTo>
                      <a:pt x="11298" y="132286"/>
                    </a:lnTo>
                    <a:lnTo>
                      <a:pt x="0" y="132286"/>
                    </a:lnTo>
                    <a:lnTo>
                      <a:pt x="40486" y="0"/>
                    </a:lnTo>
                    <a:cubicBezTo>
                      <a:pt x="40486" y="0"/>
                      <a:pt x="64495" y="0"/>
                      <a:pt x="64495" y="0"/>
                    </a:cubicBezTo>
                    <a:close/>
                    <a:moveTo>
                      <a:pt x="23538" y="90858"/>
                    </a:moveTo>
                    <a:lnTo>
                      <a:pt x="63554" y="90858"/>
                    </a:lnTo>
                    <a:lnTo>
                      <a:pt x="44252" y="24009"/>
                    </a:lnTo>
                    <a:lnTo>
                      <a:pt x="23538" y="90858"/>
                    </a:lnTo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74B09C6A-5921-3EF0-44F7-82D2DFFAA219}"/>
                  </a:ext>
                </a:extLst>
              </p:cNvPr>
              <p:cNvSpPr/>
              <p:nvPr/>
            </p:nvSpPr>
            <p:spPr>
              <a:xfrm>
                <a:off x="1862910" y="387635"/>
                <a:ext cx="70144" cy="132286"/>
              </a:xfrm>
              <a:custGeom>
                <a:avLst/>
                <a:gdLst>
                  <a:gd name="connsiteX0" fmla="*/ 27305 w 70144"/>
                  <a:gd name="connsiteY0" fmla="*/ 0 h 132286"/>
                  <a:gd name="connsiteX1" fmla="*/ 27305 w 70144"/>
                  <a:gd name="connsiteY1" fmla="*/ 122400 h 132286"/>
                  <a:gd name="connsiteX2" fmla="*/ 70145 w 70144"/>
                  <a:gd name="connsiteY2" fmla="*/ 122400 h 132286"/>
                  <a:gd name="connsiteX3" fmla="*/ 70145 w 70144"/>
                  <a:gd name="connsiteY3" fmla="*/ 132286 h 132286"/>
                  <a:gd name="connsiteX4" fmla="*/ 0 w 70144"/>
                  <a:gd name="connsiteY4" fmla="*/ 132286 h 132286"/>
                  <a:gd name="connsiteX5" fmla="*/ 0 w 70144"/>
                  <a:gd name="connsiteY5" fmla="*/ 0 h 132286"/>
                  <a:gd name="connsiteX6" fmla="*/ 27305 w 70144"/>
                  <a:gd name="connsiteY6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144" h="132286">
                    <a:moveTo>
                      <a:pt x="27305" y="0"/>
                    </a:moveTo>
                    <a:lnTo>
                      <a:pt x="27305" y="122400"/>
                    </a:lnTo>
                    <a:lnTo>
                      <a:pt x="70145" y="122400"/>
                    </a:lnTo>
                    <a:lnTo>
                      <a:pt x="70145" y="132286"/>
                    </a:lnTo>
                    <a:lnTo>
                      <a:pt x="0" y="132286"/>
                    </a:lnTo>
                    <a:lnTo>
                      <a:pt x="0" y="0"/>
                    </a:lnTo>
                    <a:lnTo>
                      <a:pt x="2730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917D2331-6A8A-1BFC-88D7-11ADA97DEF05}"/>
                  </a:ext>
                </a:extLst>
              </p:cNvPr>
              <p:cNvSpPr/>
              <p:nvPr/>
            </p:nvSpPr>
            <p:spPr>
              <a:xfrm>
                <a:off x="1951886" y="387635"/>
                <a:ext cx="27775" cy="132286"/>
              </a:xfrm>
              <a:custGeom>
                <a:avLst/>
                <a:gdLst>
                  <a:gd name="connsiteX0" fmla="*/ 27775 w 27775"/>
                  <a:gd name="connsiteY0" fmla="*/ 0 h 132286"/>
                  <a:gd name="connsiteX1" fmla="*/ 0 w 27775"/>
                  <a:gd name="connsiteY1" fmla="*/ 0 h 132286"/>
                  <a:gd name="connsiteX2" fmla="*/ 0 w 27775"/>
                  <a:gd name="connsiteY2" fmla="*/ 132286 h 132286"/>
                  <a:gd name="connsiteX3" fmla="*/ 27775 w 27775"/>
                  <a:gd name="connsiteY3" fmla="*/ 132286 h 132286"/>
                  <a:gd name="connsiteX4" fmla="*/ 27775 w 27775"/>
                  <a:gd name="connsiteY4" fmla="*/ 0 h 1322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5" h="132286">
                    <a:moveTo>
                      <a:pt x="27775" y="0"/>
                    </a:moveTo>
                    <a:lnTo>
                      <a:pt x="0" y="0"/>
                    </a:lnTo>
                    <a:lnTo>
                      <a:pt x="0" y="132286"/>
                    </a:lnTo>
                    <a:lnTo>
                      <a:pt x="27775" y="132286"/>
                    </a:lnTo>
                    <a:lnTo>
                      <a:pt x="27775" y="0"/>
                    </a:lnTo>
                    <a:close/>
                  </a:path>
                </a:pathLst>
              </a:custGeom>
              <a:solidFill>
                <a:srgbClr val="2D4A96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is-I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093889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17F9880-087F-3961-3604-0117A53400A0}"/>
              </a:ext>
            </a:extLst>
          </p:cNvPr>
          <p:cNvSpPr/>
          <p:nvPr userDrawn="1"/>
        </p:nvSpPr>
        <p:spPr>
          <a:xfrm>
            <a:off x="0" y="2162175"/>
            <a:ext cx="12192000" cy="24574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endParaRPr lang="is-I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 userDrawn="1"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 userDrawn="1"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 userDrawn="1">
            <p:ph type="dt" sz="half" idx="10"/>
          </p:nvPr>
        </p:nvSpPr>
        <p:spPr>
          <a:xfrm>
            <a:off x="9423807" y="6406763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8B91E53F-BE4B-4C31-9F28-A1ACF24B2494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416200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6C1CA3-6480-5181-21D2-2A94379CCB52}"/>
              </a:ext>
            </a:extLst>
          </p:cNvPr>
          <p:cNvPicPr preferRelativeResize="0"/>
          <p:nvPr userDrawn="1"/>
        </p:nvPicPr>
        <p:blipFill rotWithShape="1">
          <a:blip r:embed="rId2">
            <a:alphaModFix amt="10000"/>
          </a:blip>
          <a:srcRect t="34406" b="35352"/>
          <a:stretch/>
        </p:blipFill>
        <p:spPr>
          <a:xfrm>
            <a:off x="0" y="2162175"/>
            <a:ext cx="12191996" cy="2457450"/>
          </a:xfrm>
          <a:custGeom>
            <a:avLst/>
            <a:gdLst>
              <a:gd name="connsiteX0" fmla="*/ 0 w 12191996"/>
              <a:gd name="connsiteY0" fmla="*/ 0 h 2457450"/>
              <a:gd name="connsiteX1" fmla="*/ 12191996 w 12191996"/>
              <a:gd name="connsiteY1" fmla="*/ 0 h 2457450"/>
              <a:gd name="connsiteX2" fmla="*/ 12191996 w 12191996"/>
              <a:gd name="connsiteY2" fmla="*/ 2457450 h 2457450"/>
              <a:gd name="connsiteX3" fmla="*/ 0 w 12191996"/>
              <a:gd name="connsiteY3" fmla="*/ 2457450 h 2457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1996" h="2457450">
                <a:moveTo>
                  <a:pt x="0" y="0"/>
                </a:moveTo>
                <a:lnTo>
                  <a:pt x="12191996" y="0"/>
                </a:lnTo>
                <a:lnTo>
                  <a:pt x="12191996" y="2457450"/>
                </a:lnTo>
                <a:lnTo>
                  <a:pt x="0" y="245745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EA90606D-FD0E-3F0A-CAFA-116674EA2D7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2771774"/>
            <a:ext cx="10348912" cy="657225"/>
          </a:xfrm>
        </p:spPr>
        <p:txBody>
          <a:bodyPr anchor="b"/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17027B9B-B177-C08E-1BC9-6F5CFC0536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7" y="3602039"/>
            <a:ext cx="10348911" cy="436562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015338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llislide með mynd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4000"/>
            </a:lvl1pPr>
          </a:lstStyle>
          <a:p>
            <a:r>
              <a:rPr lang="en-US"/>
              <a:t>Deild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Nafn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F29E510A-DBD2-4F0C-804B-519E54C00B6A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592464AA-9C62-8007-D564-E82295DFAC6E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008620" y="1212691"/>
            <a:ext cx="3513772" cy="4432617"/>
          </a:xfrm>
          <a:pattFill prst="pct75">
            <a:fgClr>
              <a:schemeClr val="accent1"/>
            </a:fgClr>
            <a:bgClr>
              <a:schemeClr val="bg1"/>
            </a:bgClr>
          </a:pattFill>
          <a:ln w="38100">
            <a:solidFill>
              <a:schemeClr val="bg1"/>
            </a:solidFill>
          </a:ln>
          <a:effectLst>
            <a:outerShdw blurRad="241300" sx="102000" sy="102000" algn="ctr" rotWithShape="0">
              <a:prstClr val="black">
                <a:alpha val="30000"/>
              </a:prstClr>
            </a:outerShdw>
          </a:effectLst>
        </p:spPr>
        <p:txBody>
          <a:bodyPr bIns="756000" anchor="ctr" anchorCtr="0">
            <a:normAutofit/>
          </a:bodyPr>
          <a:lstStyle>
            <a:lvl1pPr marL="0" indent="0" algn="ctr">
              <a:buNone/>
              <a:defRPr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27847806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l og myndaskra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4C546-EB31-0CE2-A8A8-295C6A61176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3888" y="1122363"/>
            <a:ext cx="6472237" cy="2306637"/>
          </a:xfrm>
        </p:spPr>
        <p:txBody>
          <a:bodyPr anchor="b"/>
          <a:lstStyle>
            <a:lvl1pPr algn="l">
              <a:defRPr sz="5000"/>
            </a:lvl1pPr>
          </a:lstStyle>
          <a:p>
            <a:r>
              <a:rPr lang="en-US"/>
              <a:t>Efni fyrirlesturs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C541A19-71C9-F3E1-6243-FC61F5F9C4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23888" y="3602039"/>
            <a:ext cx="6472237" cy="4365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err="1"/>
              <a:t>Nafn</a:t>
            </a:r>
            <a:r>
              <a:rPr lang="en-US"/>
              <a:t> og titill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0308C1-700C-2090-310E-4F011D3E92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3888" y="4127695"/>
            <a:ext cx="2676525" cy="264296"/>
          </a:xfrm>
        </p:spPr>
        <p:txBody>
          <a:bodyPr/>
          <a:lstStyle>
            <a:lvl1pPr algn="l">
              <a:defRPr sz="1400"/>
            </a:lvl1pPr>
          </a:lstStyle>
          <a:p>
            <a:fld id="{37C1F730-B288-435F-9B22-38F240C0D0EE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FBF84-550D-AD51-C906-D07B4BEF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D0215-809E-D788-9E3A-9EE7E9FEB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i="1"/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1FE1BA25-9A46-7562-CA7D-557BAC653F24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1309712" y="0"/>
                </a:moveTo>
                <a:lnTo>
                  <a:pt x="0" y="750493"/>
                </a:lnTo>
                <a:lnTo>
                  <a:pt x="0" y="2251468"/>
                </a:lnTo>
                <a:lnTo>
                  <a:pt x="1309712" y="3001962"/>
                </a:lnTo>
                <a:lnTo>
                  <a:pt x="2619438" y="2251468"/>
                </a:lnTo>
                <a:lnTo>
                  <a:pt x="2619438" y="750493"/>
                </a:lnTo>
                <a:lnTo>
                  <a:pt x="1309712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853E5AAA-7A65-6E5C-2808-4DE70551A923}"/>
              </a:ext>
            </a:extLst>
          </p:cNvPr>
          <p:cNvSpPr/>
          <p:nvPr/>
        </p:nvSpPr>
        <p:spPr>
          <a:xfrm>
            <a:off x="7255423" y="2607749"/>
            <a:ext cx="1965008" cy="2251710"/>
          </a:xfrm>
          <a:custGeom>
            <a:avLst/>
            <a:gdLst/>
            <a:ahLst/>
            <a:cxnLst/>
            <a:rect l="l" t="t" r="r" b="b"/>
            <a:pathLst>
              <a:path w="2620009" h="3002279">
                <a:moveTo>
                  <a:pt x="0" y="750493"/>
                </a:moveTo>
                <a:lnTo>
                  <a:pt x="1309712" y="0"/>
                </a:lnTo>
                <a:lnTo>
                  <a:pt x="2619438" y="750493"/>
                </a:lnTo>
                <a:lnTo>
                  <a:pt x="2619438" y="2251468"/>
                </a:lnTo>
                <a:lnTo>
                  <a:pt x="1309712" y="3001962"/>
                </a:lnTo>
                <a:lnTo>
                  <a:pt x="0" y="2251468"/>
                </a:lnTo>
                <a:lnTo>
                  <a:pt x="0" y="7504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299516B6-F4B2-2C6E-1ADB-47F2A8A84A05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963726" y="0"/>
                </a:moveTo>
                <a:lnTo>
                  <a:pt x="0" y="552234"/>
                </a:lnTo>
                <a:lnTo>
                  <a:pt x="0" y="1656702"/>
                </a:lnTo>
                <a:lnTo>
                  <a:pt x="963726" y="2208923"/>
                </a:lnTo>
                <a:lnTo>
                  <a:pt x="1927466" y="1656702"/>
                </a:lnTo>
                <a:lnTo>
                  <a:pt x="1927466" y="552234"/>
                </a:lnTo>
                <a:lnTo>
                  <a:pt x="963726" y="0"/>
                </a:lnTo>
                <a:close/>
              </a:path>
            </a:pathLst>
          </a:custGeom>
          <a:solidFill>
            <a:schemeClr val="tx2">
              <a:alpha val="42999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2860BFCC-F770-EECD-6C88-71AD93212101}"/>
              </a:ext>
            </a:extLst>
          </p:cNvPr>
          <p:cNvSpPr/>
          <p:nvPr/>
        </p:nvSpPr>
        <p:spPr>
          <a:xfrm>
            <a:off x="10475013" y="4580648"/>
            <a:ext cx="1445895" cy="1656874"/>
          </a:xfrm>
          <a:custGeom>
            <a:avLst/>
            <a:gdLst/>
            <a:ahLst/>
            <a:cxnLst/>
            <a:rect l="l" t="t" r="r" b="b"/>
            <a:pathLst>
              <a:path w="1927859" h="2209165">
                <a:moveTo>
                  <a:pt x="0" y="552234"/>
                </a:moveTo>
                <a:lnTo>
                  <a:pt x="963726" y="0"/>
                </a:lnTo>
                <a:lnTo>
                  <a:pt x="1927466" y="552234"/>
                </a:lnTo>
                <a:lnTo>
                  <a:pt x="1927466" y="1656702"/>
                </a:lnTo>
                <a:lnTo>
                  <a:pt x="963726" y="2208923"/>
                </a:lnTo>
                <a:lnTo>
                  <a:pt x="0" y="1656702"/>
                </a:lnTo>
                <a:lnTo>
                  <a:pt x="0" y="552234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6B6175E3-2CA5-085B-47EA-9F88353E8A71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1511528" y="0"/>
                </a:moveTo>
                <a:lnTo>
                  <a:pt x="0" y="872693"/>
                </a:lnTo>
                <a:lnTo>
                  <a:pt x="0" y="2618092"/>
                </a:lnTo>
                <a:lnTo>
                  <a:pt x="1511528" y="3490785"/>
                </a:lnTo>
                <a:lnTo>
                  <a:pt x="3023069" y="2618092"/>
                </a:lnTo>
                <a:lnTo>
                  <a:pt x="3023069" y="872693"/>
                </a:lnTo>
                <a:lnTo>
                  <a:pt x="1511528" y="0"/>
                </a:lnTo>
                <a:close/>
              </a:path>
            </a:pathLst>
          </a:custGeom>
          <a:solidFill>
            <a:schemeClr val="tx2">
              <a:alpha val="61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B9C00F20-4010-9D9C-5887-C639150D1975}"/>
              </a:ext>
            </a:extLst>
          </p:cNvPr>
          <p:cNvSpPr/>
          <p:nvPr/>
        </p:nvSpPr>
        <p:spPr>
          <a:xfrm>
            <a:off x="8423673" y="3708070"/>
            <a:ext cx="2267426" cy="2618422"/>
          </a:xfrm>
          <a:custGeom>
            <a:avLst/>
            <a:gdLst/>
            <a:ahLst/>
            <a:cxnLst/>
            <a:rect l="l" t="t" r="r" b="b"/>
            <a:pathLst>
              <a:path w="3023234" h="3491229">
                <a:moveTo>
                  <a:pt x="0" y="872693"/>
                </a:moveTo>
                <a:lnTo>
                  <a:pt x="1511528" y="0"/>
                </a:lnTo>
                <a:lnTo>
                  <a:pt x="3023069" y="872693"/>
                </a:lnTo>
                <a:lnTo>
                  <a:pt x="3023069" y="2618092"/>
                </a:lnTo>
                <a:lnTo>
                  <a:pt x="1511528" y="3490785"/>
                </a:lnTo>
                <a:lnTo>
                  <a:pt x="0" y="2618092"/>
                </a:lnTo>
                <a:lnTo>
                  <a:pt x="0" y="872693"/>
                </a:lnTo>
                <a:close/>
              </a:path>
            </a:pathLst>
          </a:custGeom>
          <a:ln w="508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D6A014D-ACBE-F85C-37B8-34C02A1A5AB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423673" y="620478"/>
            <a:ext cx="4112312" cy="4748551"/>
          </a:xfrm>
          <a:custGeom>
            <a:avLst/>
            <a:gdLst>
              <a:gd name="connsiteX0" fmla="*/ 2056147 w 4112312"/>
              <a:gd name="connsiteY0" fmla="*/ 0 h 4748551"/>
              <a:gd name="connsiteX1" fmla="*/ 4112312 w 4112312"/>
              <a:gd name="connsiteY1" fmla="*/ 1187133 h 4748551"/>
              <a:gd name="connsiteX2" fmla="*/ 4112312 w 4112312"/>
              <a:gd name="connsiteY2" fmla="*/ 3561418 h 4748551"/>
              <a:gd name="connsiteX3" fmla="*/ 2056147 w 4112312"/>
              <a:gd name="connsiteY3" fmla="*/ 4748551 h 4748551"/>
              <a:gd name="connsiteX4" fmla="*/ 0 w 4112312"/>
              <a:gd name="connsiteY4" fmla="*/ 3561418 h 4748551"/>
              <a:gd name="connsiteX5" fmla="*/ 0 w 4112312"/>
              <a:gd name="connsiteY5" fmla="*/ 1187133 h 47485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12312" h="4748551">
                <a:moveTo>
                  <a:pt x="2056147" y="0"/>
                </a:moveTo>
                <a:lnTo>
                  <a:pt x="4112312" y="1187133"/>
                </a:lnTo>
                <a:lnTo>
                  <a:pt x="4112312" y="3561418"/>
                </a:lnTo>
                <a:lnTo>
                  <a:pt x="2056147" y="4748551"/>
                </a:lnTo>
                <a:lnTo>
                  <a:pt x="0" y="3561418"/>
                </a:lnTo>
                <a:lnTo>
                  <a:pt x="0" y="1187133"/>
                </a:lnTo>
                <a:close/>
              </a:path>
            </a:pathLst>
          </a:custGeom>
          <a:pattFill prst="pct75">
            <a:fgClr>
              <a:schemeClr val="accent1"/>
            </a:fgClr>
            <a:bgClr>
              <a:schemeClr val="bg1"/>
            </a:bgClr>
          </a:pattFill>
          <a:ln w="50800">
            <a:solidFill>
              <a:srgbClr val="FFFFFF"/>
            </a:solidFill>
          </a:ln>
        </p:spPr>
        <p:txBody>
          <a:bodyPr wrap="square" tIns="0" bIns="864000" anchor="ctr">
            <a:noAutofit/>
          </a:bodyPr>
          <a:lstStyle>
            <a:lvl1pPr marL="0" indent="0" algn="ctr">
              <a:buNone/>
              <a:defRPr lang="is-IS" sz="1800" b="1">
                <a:solidFill>
                  <a:schemeClr val="bg1"/>
                </a:solidFill>
              </a:defRPr>
            </a:lvl1pPr>
          </a:lstStyle>
          <a:p>
            <a:r>
              <a:rPr lang="is-IS"/>
              <a:t>Smelltu til að setja inn mynd</a:t>
            </a:r>
          </a:p>
        </p:txBody>
      </p:sp>
    </p:spTree>
    <p:extLst>
      <p:ext uri="{BB962C8B-B14F-4D97-AF65-F5344CB8AC3E}">
        <p14:creationId xmlns:p14="http://schemas.microsoft.com/office/powerpoint/2010/main" val="4280773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yrirsögn og tex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3528-84C9-4DDE-89DC-8BF0D177F57C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22549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Fyrirsögn og tex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06B3CB-746C-489C-A4DE-92BD90012B5A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12B2E14-75E1-F418-075D-89CEE60A157B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FA4A6D3-3034-8E78-ADF0-18B466A5650E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408469F-7426-5E4C-E239-7FF2F8BF3274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9F63FD72-C6EE-1E72-56B3-C1E5138DF3E5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D0A51403-A251-2F9F-E07D-0D12C2092663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FFCB2FD-ED07-57D7-D4FC-B51D751B9582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AA651E5-F4FE-9043-ECD2-3DF27B5C028F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98CE161-E1AA-7DD0-F100-6392BF205D5A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E808C5C-6370-B007-1B57-7E0277022340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6C2ADF33-EE69-4B03-1223-2C7A29A5E91F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413BDBD-9BFA-5439-BFF7-56D0651A566A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FA133F3A-ACDC-77B0-1EC8-1427BD226481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DA57B796-AB4E-0CAB-4E0F-A205D6AA3A0D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A6EEA1E7-0B92-7CEF-43E5-C48964B18AEF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0D02804-DA3D-7EED-488E-2D2ACA689262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DDF50233-D9A8-2A9B-018F-A38425F4BBF3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</p:spTree>
    <p:extLst>
      <p:ext uri="{BB962C8B-B14F-4D97-AF65-F5344CB8AC3E}">
        <p14:creationId xmlns:p14="http://schemas.microsoft.com/office/powerpoint/2010/main" val="3186384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Fyrirsögn og texti með hreyfing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84FB97-9121-D3FF-4EAA-4C7316A3F68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Fyrirsögn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44D3B-6D9B-5B59-E130-960522B4D34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31371" y="1989138"/>
            <a:ext cx="10896600" cy="4187824"/>
          </a:xfrm>
        </p:spPr>
        <p:txBody>
          <a:bodyPr/>
          <a:lstStyle>
            <a:lvl1pPr>
              <a:lnSpc>
                <a:spcPct val="100000"/>
              </a:lnSpc>
              <a:defRPr/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  <a:lvl4pPr>
              <a:lnSpc>
                <a:spcPct val="100000"/>
              </a:lnSpc>
              <a:defRPr/>
            </a:lvl4pPr>
            <a:lvl5pPr>
              <a:lnSpc>
                <a:spcPct val="100000"/>
              </a:lnSpc>
              <a:defRPr/>
            </a:lvl5pPr>
          </a:lstStyle>
          <a:p>
            <a:pPr lvl="0"/>
            <a:r>
              <a:rPr lang="en-US"/>
              <a:t>Texti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331EA6-764C-D204-62BA-1FC0E7CBC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43528-84C9-4DDE-89DC-8BF0D177F57C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4190B-6215-2D20-4DFF-2BF7738B9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22173-CD58-B1F9-A9C4-90DB42910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295D15-B79B-4277-A95F-668715EA75A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0822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B2B2B2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  <p:subTnLst>
                    <p:animClr clrSpc="rgb" dir="cw">
                      <p:cBhvr override="childStyle">
                        <p:cTn dur="1" fill="hold" display="0" masterRel="nextClick" afterEffect="1"/>
                        <p:tgtEl>
                          <p:spTgt spid="3"/>
                        </p:tgtEl>
                        <p:attrNameLst>
                          <p:attrName>ppt_c</p:attrName>
                        </p:attrNameLst>
                      </p:cBhvr>
                      <p:to>
                        <a:srgbClr val="B2B2B2"/>
                      </p:to>
                    </p:animClr>
                  </p:sub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DEB5E9-3756-694A-6D13-0D7887BEA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DE6595-7AD8-1709-1E02-FF3AA5E691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1371" y="2000335"/>
            <a:ext cx="10896600" cy="41766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39352-AC47-37BA-F7E5-425422C4A6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229725" y="6349998"/>
            <a:ext cx="230346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68A2E8D-3E3D-43F3-B088-78EA0F06CC38}" type="datetime4">
              <a:rPr lang="is-IS" smtClean="0"/>
              <a:t>25. september 2025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F586F-E8FF-EF81-CC3F-9224B50AD9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6341" y="6356349"/>
            <a:ext cx="8260034" cy="365125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ctr">
              <a:defRPr sz="10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algn="l"/>
            <a:r>
              <a:rPr lang="is-IS"/>
              <a:t>Neðanmálsgrein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11B3B-30A5-B9F3-5112-A39EEC4275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32659" y="6356350"/>
            <a:ext cx="345622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200" i="1">
                <a:solidFill>
                  <a:schemeClr val="tx1"/>
                </a:solidFill>
              </a:defRPr>
            </a:lvl1pPr>
          </a:lstStyle>
          <a:p>
            <a:fld id="{0F295D15-B79B-4277-A95F-668715EA75A5}" type="slidenum">
              <a:rPr lang="is-IS" smtClean="0"/>
              <a:pPr/>
              <a:t>‹#›</a:t>
            </a:fld>
            <a:endParaRPr lang="is-I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7632B6C-C23D-AF74-DD7A-4CA807880CC5}"/>
              </a:ext>
            </a:extLst>
          </p:cNvPr>
          <p:cNvGrpSpPr/>
          <p:nvPr userDrawn="1"/>
        </p:nvGrpSpPr>
        <p:grpSpPr>
          <a:xfrm>
            <a:off x="345622" y="230189"/>
            <a:ext cx="1631328" cy="427694"/>
            <a:chOff x="345622" y="230189"/>
            <a:chExt cx="1631328" cy="427694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84F826E9-FA0A-9760-9174-DCD84A5B01F4}"/>
                </a:ext>
              </a:extLst>
            </p:cNvPr>
            <p:cNvSpPr/>
            <p:nvPr/>
          </p:nvSpPr>
          <p:spPr>
            <a:xfrm>
              <a:off x="345622" y="230189"/>
              <a:ext cx="238589" cy="196560"/>
            </a:xfrm>
            <a:custGeom>
              <a:avLst/>
              <a:gdLst>
                <a:gd name="connsiteX0" fmla="*/ 0 w 238589"/>
                <a:gd name="connsiteY0" fmla="*/ 196560 h 196560"/>
                <a:gd name="connsiteX1" fmla="*/ 238589 w 238589"/>
                <a:gd name="connsiteY1" fmla="*/ 0 h 196560"/>
                <a:gd name="connsiteX2" fmla="*/ 238589 w 238589"/>
                <a:gd name="connsiteY2" fmla="*/ 48862 h 196560"/>
                <a:gd name="connsiteX3" fmla="*/ 200716 w 238589"/>
                <a:gd name="connsiteY3" fmla="*/ 48862 h 196560"/>
                <a:gd name="connsiteX4" fmla="*/ 200716 w 238589"/>
                <a:gd name="connsiteY4" fmla="*/ 159249 h 196560"/>
                <a:gd name="connsiteX5" fmla="*/ 91466 w 238589"/>
                <a:gd name="connsiteY5" fmla="*/ 159249 h 196560"/>
                <a:gd name="connsiteX6" fmla="*/ 91466 w 238589"/>
                <a:gd name="connsiteY6" fmla="*/ 196560 h 196560"/>
                <a:gd name="connsiteX7" fmla="*/ 0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0" y="196560"/>
                  </a:moveTo>
                  <a:cubicBezTo>
                    <a:pt x="10083" y="91016"/>
                    <a:pt x="111712" y="7026"/>
                    <a:pt x="238589" y="0"/>
                  </a:cubicBezTo>
                  <a:lnTo>
                    <a:pt x="238589" y="48862"/>
                  </a:lnTo>
                  <a:lnTo>
                    <a:pt x="200716" y="48862"/>
                  </a:lnTo>
                  <a:lnTo>
                    <a:pt x="200716" y="159249"/>
                  </a:lnTo>
                  <a:lnTo>
                    <a:pt x="91466" y="159249"/>
                  </a:lnTo>
                  <a:lnTo>
                    <a:pt x="91466" y="196560"/>
                  </a:lnTo>
                  <a:lnTo>
                    <a:pt x="0" y="196560"/>
                  </a:lnTo>
                  <a:close/>
                </a:path>
              </a:pathLst>
            </a:custGeom>
            <a:solidFill>
              <a:srgbClr val="D6004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9963C1C-527F-FAB3-5C83-DE6227F71DAB}"/>
                </a:ext>
              </a:extLst>
            </p:cNvPr>
            <p:cNvSpPr/>
            <p:nvPr/>
          </p:nvSpPr>
          <p:spPr>
            <a:xfrm>
              <a:off x="345622" y="461323"/>
              <a:ext cx="238589" cy="196560"/>
            </a:xfrm>
            <a:custGeom>
              <a:avLst/>
              <a:gdLst>
                <a:gd name="connsiteX0" fmla="*/ 238589 w 238589"/>
                <a:gd name="connsiteY0" fmla="*/ 196560 h 196560"/>
                <a:gd name="connsiteX1" fmla="*/ 0 w 238589"/>
                <a:gd name="connsiteY1" fmla="*/ 0 h 196560"/>
                <a:gd name="connsiteX2" fmla="*/ 91466 w 238589"/>
                <a:gd name="connsiteY2" fmla="*/ 0 h 196560"/>
                <a:gd name="connsiteX3" fmla="*/ 91466 w 238589"/>
                <a:gd name="connsiteY3" fmla="*/ 38542 h 196560"/>
                <a:gd name="connsiteX4" fmla="*/ 200955 w 238589"/>
                <a:gd name="connsiteY4" fmla="*/ 38542 h 196560"/>
                <a:gd name="connsiteX5" fmla="*/ 200955 w 238589"/>
                <a:gd name="connsiteY5" fmla="*/ 147698 h 196560"/>
                <a:gd name="connsiteX6" fmla="*/ 238589 w 238589"/>
                <a:gd name="connsiteY6" fmla="*/ 147698 h 196560"/>
                <a:gd name="connsiteX7" fmla="*/ 238589 w 238589"/>
                <a:gd name="connsiteY7" fmla="*/ 19656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9" h="196560">
                  <a:moveTo>
                    <a:pt x="238589" y="196560"/>
                  </a:moveTo>
                  <a:cubicBezTo>
                    <a:pt x="111712" y="189535"/>
                    <a:pt x="10083" y="105544"/>
                    <a:pt x="0" y="0"/>
                  </a:cubicBezTo>
                  <a:lnTo>
                    <a:pt x="91466" y="0"/>
                  </a:lnTo>
                  <a:lnTo>
                    <a:pt x="91466" y="38542"/>
                  </a:lnTo>
                  <a:lnTo>
                    <a:pt x="200955" y="38542"/>
                  </a:lnTo>
                  <a:lnTo>
                    <a:pt x="200955" y="147698"/>
                  </a:lnTo>
                  <a:lnTo>
                    <a:pt x="238589" y="147698"/>
                  </a:lnTo>
                  <a:lnTo>
                    <a:pt x="238589" y="19656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F2CB917-1BE0-4B8D-D4D3-154724B4CC25}"/>
                </a:ext>
              </a:extLst>
            </p:cNvPr>
            <p:cNvSpPr/>
            <p:nvPr/>
          </p:nvSpPr>
          <p:spPr>
            <a:xfrm>
              <a:off x="618748" y="461242"/>
              <a:ext cx="238588" cy="196600"/>
            </a:xfrm>
            <a:custGeom>
              <a:avLst/>
              <a:gdLst>
                <a:gd name="connsiteX0" fmla="*/ 238589 w 238588"/>
                <a:gd name="connsiteY0" fmla="*/ 40 h 196600"/>
                <a:gd name="connsiteX1" fmla="*/ 0 w 238588"/>
                <a:gd name="connsiteY1" fmla="*/ 196600 h 196600"/>
                <a:gd name="connsiteX2" fmla="*/ 0 w 238588"/>
                <a:gd name="connsiteY2" fmla="*/ 147738 h 196600"/>
                <a:gd name="connsiteX3" fmla="*/ 38270 w 238588"/>
                <a:gd name="connsiteY3" fmla="*/ 147738 h 196600"/>
                <a:gd name="connsiteX4" fmla="*/ 38270 w 238588"/>
                <a:gd name="connsiteY4" fmla="*/ 38542 h 196600"/>
                <a:gd name="connsiteX5" fmla="*/ 147124 w 238588"/>
                <a:gd name="connsiteY5" fmla="*/ 38542 h 196600"/>
                <a:gd name="connsiteX6" fmla="*/ 147124 w 238588"/>
                <a:gd name="connsiteY6" fmla="*/ 0 h 196600"/>
                <a:gd name="connsiteX7" fmla="*/ 238589 w 238588"/>
                <a:gd name="connsiteY7" fmla="*/ 0 h 196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600">
                  <a:moveTo>
                    <a:pt x="238589" y="40"/>
                  </a:moveTo>
                  <a:cubicBezTo>
                    <a:pt x="228507" y="105584"/>
                    <a:pt x="126877" y="189575"/>
                    <a:pt x="0" y="196600"/>
                  </a:cubicBezTo>
                  <a:lnTo>
                    <a:pt x="0" y="147738"/>
                  </a:lnTo>
                  <a:lnTo>
                    <a:pt x="38270" y="147738"/>
                  </a:lnTo>
                  <a:lnTo>
                    <a:pt x="38270" y="38542"/>
                  </a:lnTo>
                  <a:lnTo>
                    <a:pt x="147124" y="38542"/>
                  </a:lnTo>
                  <a:lnTo>
                    <a:pt x="147124" y="0"/>
                  </a:lnTo>
                  <a:lnTo>
                    <a:pt x="238589" y="0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202D147-DBC9-A7CD-AB52-B599B80C1826}"/>
                </a:ext>
              </a:extLst>
            </p:cNvPr>
            <p:cNvSpPr/>
            <p:nvPr/>
          </p:nvSpPr>
          <p:spPr>
            <a:xfrm>
              <a:off x="618748" y="230189"/>
              <a:ext cx="238588" cy="196560"/>
            </a:xfrm>
            <a:custGeom>
              <a:avLst/>
              <a:gdLst>
                <a:gd name="connsiteX0" fmla="*/ 0 w 238588"/>
                <a:gd name="connsiteY0" fmla="*/ 0 h 196560"/>
                <a:gd name="connsiteX1" fmla="*/ 238589 w 238588"/>
                <a:gd name="connsiteY1" fmla="*/ 196560 h 196560"/>
                <a:gd name="connsiteX2" fmla="*/ 147124 w 238588"/>
                <a:gd name="connsiteY2" fmla="*/ 196560 h 196560"/>
                <a:gd name="connsiteX3" fmla="*/ 147124 w 238588"/>
                <a:gd name="connsiteY3" fmla="*/ 159249 h 196560"/>
                <a:gd name="connsiteX4" fmla="*/ 38429 w 238588"/>
                <a:gd name="connsiteY4" fmla="*/ 159249 h 196560"/>
                <a:gd name="connsiteX5" fmla="*/ 38508 w 238588"/>
                <a:gd name="connsiteY5" fmla="*/ 48862 h 196560"/>
                <a:gd name="connsiteX6" fmla="*/ 0 w 238588"/>
                <a:gd name="connsiteY6" fmla="*/ 48862 h 196560"/>
                <a:gd name="connsiteX7" fmla="*/ 0 w 238588"/>
                <a:gd name="connsiteY7" fmla="*/ 0 h 196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38588" h="196560">
                  <a:moveTo>
                    <a:pt x="0" y="0"/>
                  </a:moveTo>
                  <a:cubicBezTo>
                    <a:pt x="126877" y="7026"/>
                    <a:pt x="228507" y="91016"/>
                    <a:pt x="238589" y="196560"/>
                  </a:cubicBezTo>
                  <a:lnTo>
                    <a:pt x="147124" y="196560"/>
                  </a:lnTo>
                  <a:lnTo>
                    <a:pt x="147124" y="159249"/>
                  </a:lnTo>
                  <a:lnTo>
                    <a:pt x="38429" y="159249"/>
                  </a:lnTo>
                  <a:lnTo>
                    <a:pt x="38508" y="48862"/>
                  </a:lnTo>
                  <a:lnTo>
                    <a:pt x="0" y="4886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B8B5A4C9-C4FD-FFEF-538A-1A2A5C29E458}"/>
                </a:ext>
              </a:extLst>
            </p:cNvPr>
            <p:cNvSpPr/>
            <p:nvPr/>
          </p:nvSpPr>
          <p:spPr>
            <a:xfrm>
              <a:off x="942965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ADF42C9C-AEBB-B039-3961-0BBBFEAFED9C}"/>
                </a:ext>
              </a:extLst>
            </p:cNvPr>
            <p:cNvSpPr/>
            <p:nvPr/>
          </p:nvSpPr>
          <p:spPr>
            <a:xfrm>
              <a:off x="1022041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00 w 103003"/>
                <a:gd name="connsiteY9" fmla="*/ 90833 h 132035"/>
                <a:gd name="connsiteX10" fmla="*/ 63228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00" y="90833"/>
                  </a:moveTo>
                  <a:lnTo>
                    <a:pt x="63228" y="90833"/>
                  </a:lnTo>
                  <a:lnTo>
                    <a:pt x="43926" y="23883"/>
                  </a:lnTo>
                  <a:lnTo>
                    <a:pt x="23500" y="90833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9B5E2B4-96CB-B3B1-8035-767ED2E98369}"/>
                </a:ext>
              </a:extLst>
            </p:cNvPr>
            <p:cNvSpPr/>
            <p:nvPr/>
          </p:nvSpPr>
          <p:spPr>
            <a:xfrm>
              <a:off x="1141391" y="393256"/>
              <a:ext cx="89721" cy="132035"/>
            </a:xfrm>
            <a:custGeom>
              <a:avLst/>
              <a:gdLst>
                <a:gd name="connsiteX0" fmla="*/ 89722 w 89721"/>
                <a:gd name="connsiteY0" fmla="*/ 0 h 132035"/>
                <a:gd name="connsiteX1" fmla="*/ 89722 w 89721"/>
                <a:gd name="connsiteY1" fmla="*/ 132036 h 132035"/>
                <a:gd name="connsiteX2" fmla="*/ 68591 w 89721"/>
                <a:gd name="connsiteY2" fmla="*/ 132036 h 132035"/>
                <a:gd name="connsiteX3" fmla="*/ 10063 w 89721"/>
                <a:gd name="connsiteY3" fmla="*/ 31262 h 132035"/>
                <a:gd name="connsiteX4" fmla="*/ 10063 w 89721"/>
                <a:gd name="connsiteY4" fmla="*/ 132036 h 132035"/>
                <a:gd name="connsiteX5" fmla="*/ 0 w 89721"/>
                <a:gd name="connsiteY5" fmla="*/ 132036 h 132035"/>
                <a:gd name="connsiteX6" fmla="*/ 0 w 89721"/>
                <a:gd name="connsiteY6" fmla="*/ 0 h 132035"/>
                <a:gd name="connsiteX7" fmla="*/ 20821 w 89721"/>
                <a:gd name="connsiteY7" fmla="*/ 0 h 132035"/>
                <a:gd name="connsiteX8" fmla="*/ 80087 w 89721"/>
                <a:gd name="connsiteY8" fmla="*/ 100813 h 132035"/>
                <a:gd name="connsiteX9" fmla="*/ 80087 w 89721"/>
                <a:gd name="connsiteY9" fmla="*/ 0 h 132035"/>
                <a:gd name="connsiteX10" fmla="*/ 89722 w 89721"/>
                <a:gd name="connsiteY10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9721" h="132035">
                  <a:moveTo>
                    <a:pt x="89722" y="0"/>
                  </a:moveTo>
                  <a:lnTo>
                    <a:pt x="89722" y="132036"/>
                  </a:lnTo>
                  <a:lnTo>
                    <a:pt x="68591" y="132036"/>
                  </a:lnTo>
                  <a:lnTo>
                    <a:pt x="10063" y="31262"/>
                  </a:lnTo>
                  <a:lnTo>
                    <a:pt x="10063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0821" y="0"/>
                  </a:lnTo>
                  <a:lnTo>
                    <a:pt x="80087" y="100813"/>
                  </a:lnTo>
                  <a:lnTo>
                    <a:pt x="80087" y="0"/>
                  </a:lnTo>
                  <a:lnTo>
                    <a:pt x="89722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8CACFE9-9A19-F7B9-3669-800F9A85D0B6}"/>
                </a:ext>
              </a:extLst>
            </p:cNvPr>
            <p:cNvSpPr/>
            <p:nvPr/>
          </p:nvSpPr>
          <p:spPr>
            <a:xfrm>
              <a:off x="1256516" y="393256"/>
              <a:ext cx="104047" cy="132035"/>
            </a:xfrm>
            <a:custGeom>
              <a:avLst/>
              <a:gdLst>
                <a:gd name="connsiteX0" fmla="*/ 0 w 104047"/>
                <a:gd name="connsiteY0" fmla="*/ 132036 h 132035"/>
                <a:gd name="connsiteX1" fmla="*/ 0 w 104047"/>
                <a:gd name="connsiteY1" fmla="*/ 0 h 132035"/>
                <a:gd name="connsiteX2" fmla="*/ 44273 w 104047"/>
                <a:gd name="connsiteY2" fmla="*/ 0 h 132035"/>
                <a:gd name="connsiteX3" fmla="*/ 85638 w 104047"/>
                <a:gd name="connsiteY3" fmla="*/ 14019 h 132035"/>
                <a:gd name="connsiteX4" fmla="*/ 104047 w 104047"/>
                <a:gd name="connsiteY4" fmla="*/ 65668 h 132035"/>
                <a:gd name="connsiteX5" fmla="*/ 79307 w 104047"/>
                <a:gd name="connsiteY5" fmla="*/ 123026 h 132035"/>
                <a:gd name="connsiteX6" fmla="*/ 43070 w 104047"/>
                <a:gd name="connsiteY6" fmla="*/ 132036 h 132035"/>
                <a:gd name="connsiteX7" fmla="*/ 0 w 104047"/>
                <a:gd name="connsiteY7" fmla="*/ 132036 h 132035"/>
                <a:gd name="connsiteX8" fmla="*/ 27264 w 104047"/>
                <a:gd name="connsiteY8" fmla="*/ 123337 h 132035"/>
                <a:gd name="connsiteX9" fmla="*/ 41167 w 104047"/>
                <a:gd name="connsiteY9" fmla="*/ 123337 h 132035"/>
                <a:gd name="connsiteX10" fmla="*/ 67110 w 104047"/>
                <a:gd name="connsiteY10" fmla="*/ 110483 h 132035"/>
                <a:gd name="connsiteX11" fmla="*/ 74649 w 104047"/>
                <a:gd name="connsiteY11" fmla="*/ 65125 h 132035"/>
                <a:gd name="connsiteX12" fmla="*/ 72548 w 104047"/>
                <a:gd name="connsiteY12" fmla="*/ 35028 h 132035"/>
                <a:gd name="connsiteX13" fmla="*/ 55459 w 104047"/>
                <a:gd name="connsiteY13" fmla="*/ 11728 h 132035"/>
                <a:gd name="connsiteX14" fmla="*/ 41167 w 104047"/>
                <a:gd name="connsiteY14" fmla="*/ 8815 h 132035"/>
                <a:gd name="connsiteX15" fmla="*/ 27264 w 104047"/>
                <a:gd name="connsiteY15" fmla="*/ 8815 h 132035"/>
                <a:gd name="connsiteX16" fmla="*/ 27264 w 104047"/>
                <a:gd name="connsiteY16" fmla="*/ 123337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4047" h="132035">
                  <a:moveTo>
                    <a:pt x="0" y="132036"/>
                  </a:moveTo>
                  <a:lnTo>
                    <a:pt x="0" y="0"/>
                  </a:lnTo>
                  <a:lnTo>
                    <a:pt x="44273" y="0"/>
                  </a:lnTo>
                  <a:cubicBezTo>
                    <a:pt x="61517" y="0"/>
                    <a:pt x="75307" y="4660"/>
                    <a:pt x="85638" y="14019"/>
                  </a:cubicBezTo>
                  <a:cubicBezTo>
                    <a:pt x="97914" y="25126"/>
                    <a:pt x="104047" y="42329"/>
                    <a:pt x="104047" y="65668"/>
                  </a:cubicBezTo>
                  <a:cubicBezTo>
                    <a:pt x="104047" y="93202"/>
                    <a:pt x="95813" y="112308"/>
                    <a:pt x="79307" y="123026"/>
                  </a:cubicBezTo>
                  <a:cubicBezTo>
                    <a:pt x="70067" y="129046"/>
                    <a:pt x="57983" y="132036"/>
                    <a:pt x="43070" y="132036"/>
                  </a:cubicBezTo>
                  <a:lnTo>
                    <a:pt x="0" y="132036"/>
                  </a:lnTo>
                  <a:close/>
                  <a:moveTo>
                    <a:pt x="27264" y="123337"/>
                  </a:moveTo>
                  <a:lnTo>
                    <a:pt x="41167" y="123337"/>
                  </a:lnTo>
                  <a:cubicBezTo>
                    <a:pt x="52625" y="123337"/>
                    <a:pt x="61287" y="119065"/>
                    <a:pt x="67110" y="110483"/>
                  </a:cubicBezTo>
                  <a:cubicBezTo>
                    <a:pt x="72125" y="103143"/>
                    <a:pt x="74649" y="87998"/>
                    <a:pt x="74649" y="65125"/>
                  </a:cubicBezTo>
                  <a:cubicBezTo>
                    <a:pt x="74649" y="51067"/>
                    <a:pt x="73949" y="41048"/>
                    <a:pt x="72548" y="35028"/>
                  </a:cubicBezTo>
                  <a:cubicBezTo>
                    <a:pt x="69949" y="23689"/>
                    <a:pt x="64239" y="15922"/>
                    <a:pt x="55459" y="11728"/>
                  </a:cubicBezTo>
                  <a:cubicBezTo>
                    <a:pt x="51422" y="9786"/>
                    <a:pt x="46684" y="8815"/>
                    <a:pt x="41167" y="8815"/>
                  </a:cubicBezTo>
                  <a:lnTo>
                    <a:pt x="27264" y="8815"/>
                  </a:lnTo>
                  <a:lnTo>
                    <a:pt x="27264" y="123337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3B422CE-7488-35DF-0FF3-A7EC8875A647}"/>
                </a:ext>
              </a:extLst>
            </p:cNvPr>
            <p:cNvSpPr/>
            <p:nvPr/>
          </p:nvSpPr>
          <p:spPr>
            <a:xfrm>
              <a:off x="1374663" y="391005"/>
              <a:ext cx="92245" cy="136618"/>
            </a:xfrm>
            <a:custGeom>
              <a:avLst/>
              <a:gdLst>
                <a:gd name="connsiteX0" fmla="*/ 86535 w 92245"/>
                <a:gd name="connsiteY0" fmla="*/ 37475 h 136618"/>
                <a:gd name="connsiteX1" fmla="*/ 73061 w 92245"/>
                <a:gd name="connsiteY1" fmla="*/ 40931 h 136618"/>
                <a:gd name="connsiteX2" fmla="*/ 74264 w 92245"/>
                <a:gd name="connsiteY2" fmla="*/ 30019 h 136618"/>
                <a:gd name="connsiteX3" fmla="*/ 68243 w 92245"/>
                <a:gd name="connsiteY3" fmla="*/ 16388 h 136618"/>
                <a:gd name="connsiteX4" fmla="*/ 45096 w 92245"/>
                <a:gd name="connsiteY4" fmla="*/ 8077 h 136618"/>
                <a:gd name="connsiteX5" fmla="*/ 22762 w 92245"/>
                <a:gd name="connsiteY5" fmla="*/ 17165 h 136618"/>
                <a:gd name="connsiteX6" fmla="*/ 19227 w 92245"/>
                <a:gd name="connsiteY6" fmla="*/ 28660 h 136618"/>
                <a:gd name="connsiteX7" fmla="*/ 22334 w 92245"/>
                <a:gd name="connsiteY7" fmla="*/ 39416 h 136618"/>
                <a:gd name="connsiteX8" fmla="*/ 44161 w 92245"/>
                <a:gd name="connsiteY8" fmla="*/ 52465 h 136618"/>
                <a:gd name="connsiteX9" fmla="*/ 87738 w 92245"/>
                <a:gd name="connsiteY9" fmla="*/ 78678 h 136618"/>
                <a:gd name="connsiteX10" fmla="*/ 92246 w 92245"/>
                <a:gd name="connsiteY10" fmla="*/ 97745 h 136618"/>
                <a:gd name="connsiteX11" fmla="*/ 72746 w 92245"/>
                <a:gd name="connsiteY11" fmla="*/ 130444 h 136618"/>
                <a:gd name="connsiteX12" fmla="*/ 45481 w 92245"/>
                <a:gd name="connsiteY12" fmla="*/ 136618 h 136618"/>
                <a:gd name="connsiteX13" fmla="*/ 3732 w 92245"/>
                <a:gd name="connsiteY13" fmla="*/ 117356 h 136618"/>
                <a:gd name="connsiteX14" fmla="*/ 0 w 92245"/>
                <a:gd name="connsiteY14" fmla="*/ 102639 h 136618"/>
                <a:gd name="connsiteX15" fmla="*/ 508 w 92245"/>
                <a:gd name="connsiteY15" fmla="*/ 93241 h 136618"/>
                <a:gd name="connsiteX16" fmla="*/ 14993 w 92245"/>
                <a:gd name="connsiteY16" fmla="*/ 89279 h 136618"/>
                <a:gd name="connsiteX17" fmla="*/ 12779 w 92245"/>
                <a:gd name="connsiteY17" fmla="*/ 103881 h 136618"/>
                <a:gd name="connsiteX18" fmla="*/ 23147 w 92245"/>
                <a:gd name="connsiteY18" fmla="*/ 123221 h 136618"/>
                <a:gd name="connsiteX19" fmla="*/ 43075 w 92245"/>
                <a:gd name="connsiteY19" fmla="*/ 129123 h 136618"/>
                <a:gd name="connsiteX20" fmla="*/ 63581 w 92245"/>
                <a:gd name="connsiteY20" fmla="*/ 121667 h 136618"/>
                <a:gd name="connsiteX21" fmla="*/ 70222 w 92245"/>
                <a:gd name="connsiteY21" fmla="*/ 106871 h 136618"/>
                <a:gd name="connsiteX22" fmla="*/ 55544 w 92245"/>
                <a:gd name="connsiteY22" fmla="*/ 86639 h 136618"/>
                <a:gd name="connsiteX23" fmla="*/ 35734 w 92245"/>
                <a:gd name="connsiteY23" fmla="*/ 78522 h 136618"/>
                <a:gd name="connsiteX24" fmla="*/ 10293 w 92245"/>
                <a:gd name="connsiteY24" fmla="*/ 63533 h 136618"/>
                <a:gd name="connsiteX25" fmla="*/ 855 w 92245"/>
                <a:gd name="connsiteY25" fmla="*/ 36931 h 136618"/>
                <a:gd name="connsiteX26" fmla="*/ 12431 w 92245"/>
                <a:gd name="connsiteY26" fmla="*/ 11106 h 136618"/>
                <a:gd name="connsiteX27" fmla="*/ 46337 w 92245"/>
                <a:gd name="connsiteY27" fmla="*/ 0 h 136618"/>
                <a:gd name="connsiteX28" fmla="*/ 79857 w 92245"/>
                <a:gd name="connsiteY28" fmla="*/ 13243 h 136618"/>
                <a:gd name="connsiteX29" fmla="*/ 86187 w 92245"/>
                <a:gd name="connsiteY29" fmla="*/ 28737 h 136618"/>
                <a:gd name="connsiteX30" fmla="*/ 86573 w 92245"/>
                <a:gd name="connsiteY30" fmla="*/ 37436 h 136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2245" h="136618">
                  <a:moveTo>
                    <a:pt x="86535" y="37475"/>
                  </a:moveTo>
                  <a:lnTo>
                    <a:pt x="73061" y="40931"/>
                  </a:lnTo>
                  <a:cubicBezTo>
                    <a:pt x="73874" y="36543"/>
                    <a:pt x="74264" y="32892"/>
                    <a:pt x="74264" y="30019"/>
                  </a:cubicBezTo>
                  <a:cubicBezTo>
                    <a:pt x="74264" y="25048"/>
                    <a:pt x="72243" y="20504"/>
                    <a:pt x="68243" y="16388"/>
                  </a:cubicBezTo>
                  <a:cubicBezTo>
                    <a:pt x="62880" y="10835"/>
                    <a:pt x="55154" y="8077"/>
                    <a:pt x="45096" y="8077"/>
                  </a:cubicBezTo>
                  <a:cubicBezTo>
                    <a:pt x="34140" y="8077"/>
                    <a:pt x="26724" y="11106"/>
                    <a:pt x="22762" y="17165"/>
                  </a:cubicBezTo>
                  <a:cubicBezTo>
                    <a:pt x="20431" y="20776"/>
                    <a:pt x="19227" y="24621"/>
                    <a:pt x="19227" y="28660"/>
                  </a:cubicBezTo>
                  <a:cubicBezTo>
                    <a:pt x="19227" y="32465"/>
                    <a:pt x="20276" y="36038"/>
                    <a:pt x="22334" y="39416"/>
                  </a:cubicBezTo>
                  <a:cubicBezTo>
                    <a:pt x="25013" y="43805"/>
                    <a:pt x="32274" y="48154"/>
                    <a:pt x="44161" y="52465"/>
                  </a:cubicBezTo>
                  <a:cubicBezTo>
                    <a:pt x="67891" y="61125"/>
                    <a:pt x="82418" y="69863"/>
                    <a:pt x="87738" y="78678"/>
                  </a:cubicBezTo>
                  <a:cubicBezTo>
                    <a:pt x="90770" y="83843"/>
                    <a:pt x="92246" y="90173"/>
                    <a:pt x="92246" y="97745"/>
                  </a:cubicBezTo>
                  <a:cubicBezTo>
                    <a:pt x="92246" y="112192"/>
                    <a:pt x="85722" y="123065"/>
                    <a:pt x="72746" y="130444"/>
                  </a:cubicBezTo>
                  <a:cubicBezTo>
                    <a:pt x="65522" y="134560"/>
                    <a:pt x="56395" y="136618"/>
                    <a:pt x="45481" y="136618"/>
                  </a:cubicBezTo>
                  <a:cubicBezTo>
                    <a:pt x="24430" y="136618"/>
                    <a:pt x="10486" y="130211"/>
                    <a:pt x="3732" y="117356"/>
                  </a:cubicBezTo>
                  <a:cubicBezTo>
                    <a:pt x="1245" y="112658"/>
                    <a:pt x="0" y="107765"/>
                    <a:pt x="0" y="102639"/>
                  </a:cubicBezTo>
                  <a:cubicBezTo>
                    <a:pt x="0" y="100308"/>
                    <a:pt x="155" y="97202"/>
                    <a:pt x="508" y="93241"/>
                  </a:cubicBezTo>
                  <a:lnTo>
                    <a:pt x="14993" y="89279"/>
                  </a:lnTo>
                  <a:cubicBezTo>
                    <a:pt x="13517" y="94949"/>
                    <a:pt x="12779" y="99804"/>
                    <a:pt x="12779" y="103881"/>
                  </a:cubicBezTo>
                  <a:cubicBezTo>
                    <a:pt x="12779" y="111959"/>
                    <a:pt x="16238" y="118405"/>
                    <a:pt x="23147" y="123221"/>
                  </a:cubicBezTo>
                  <a:cubicBezTo>
                    <a:pt x="28702" y="127143"/>
                    <a:pt x="35344" y="129123"/>
                    <a:pt x="43075" y="129123"/>
                  </a:cubicBezTo>
                  <a:cubicBezTo>
                    <a:pt x="51582" y="129123"/>
                    <a:pt x="58416" y="126638"/>
                    <a:pt x="63581" y="121667"/>
                  </a:cubicBezTo>
                  <a:cubicBezTo>
                    <a:pt x="68008" y="117395"/>
                    <a:pt x="70222" y="112463"/>
                    <a:pt x="70222" y="106871"/>
                  </a:cubicBezTo>
                  <a:cubicBezTo>
                    <a:pt x="70222" y="98677"/>
                    <a:pt x="65329" y="91959"/>
                    <a:pt x="55544" y="86639"/>
                  </a:cubicBezTo>
                  <a:cubicBezTo>
                    <a:pt x="53598" y="85590"/>
                    <a:pt x="46995" y="82911"/>
                    <a:pt x="35734" y="78522"/>
                  </a:cubicBezTo>
                  <a:cubicBezTo>
                    <a:pt x="23848" y="73862"/>
                    <a:pt x="15383" y="68892"/>
                    <a:pt x="10293" y="63533"/>
                  </a:cubicBezTo>
                  <a:cubicBezTo>
                    <a:pt x="4000" y="56970"/>
                    <a:pt x="855" y="48077"/>
                    <a:pt x="855" y="36931"/>
                  </a:cubicBezTo>
                  <a:cubicBezTo>
                    <a:pt x="855" y="26485"/>
                    <a:pt x="4700" y="17864"/>
                    <a:pt x="12431" y="11106"/>
                  </a:cubicBezTo>
                  <a:cubicBezTo>
                    <a:pt x="20896" y="3689"/>
                    <a:pt x="32199" y="0"/>
                    <a:pt x="46337" y="0"/>
                  </a:cubicBezTo>
                  <a:cubicBezTo>
                    <a:pt x="61095" y="0"/>
                    <a:pt x="72243" y="4427"/>
                    <a:pt x="79857" y="13243"/>
                  </a:cubicBezTo>
                  <a:cubicBezTo>
                    <a:pt x="83466" y="17514"/>
                    <a:pt x="85605" y="22679"/>
                    <a:pt x="86187" y="28737"/>
                  </a:cubicBezTo>
                  <a:cubicBezTo>
                    <a:pt x="86460" y="31533"/>
                    <a:pt x="86573" y="34407"/>
                    <a:pt x="86573" y="37436"/>
                  </a:cubicBez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B45E036-14D7-685A-E3EA-2387DD1D95DA}"/>
                </a:ext>
              </a:extLst>
            </p:cNvPr>
            <p:cNvSpPr/>
            <p:nvPr/>
          </p:nvSpPr>
          <p:spPr>
            <a:xfrm>
              <a:off x="1483143" y="393256"/>
              <a:ext cx="98496" cy="132035"/>
            </a:xfrm>
            <a:custGeom>
              <a:avLst/>
              <a:gdLst>
                <a:gd name="connsiteX0" fmla="*/ 0 w 98496"/>
                <a:gd name="connsiteY0" fmla="*/ 132036 h 132035"/>
                <a:gd name="connsiteX1" fmla="*/ 0 w 98496"/>
                <a:gd name="connsiteY1" fmla="*/ 0 h 132035"/>
                <a:gd name="connsiteX2" fmla="*/ 45481 w 98496"/>
                <a:gd name="connsiteY2" fmla="*/ 0 h 132035"/>
                <a:gd name="connsiteX3" fmla="*/ 81798 w 98496"/>
                <a:gd name="connsiteY3" fmla="*/ 7845 h 132035"/>
                <a:gd name="connsiteX4" fmla="*/ 98497 w 98496"/>
                <a:gd name="connsiteY4" fmla="*/ 37902 h 132035"/>
                <a:gd name="connsiteX5" fmla="*/ 42840 w 98496"/>
                <a:gd name="connsiteY5" fmla="*/ 77164 h 132035"/>
                <a:gd name="connsiteX6" fmla="*/ 27965 w 98496"/>
                <a:gd name="connsiteY6" fmla="*/ 77164 h 132035"/>
                <a:gd name="connsiteX7" fmla="*/ 27965 w 98496"/>
                <a:gd name="connsiteY7" fmla="*/ 131997 h 132035"/>
                <a:gd name="connsiteX8" fmla="*/ 0 w 98496"/>
                <a:gd name="connsiteY8" fmla="*/ 131997 h 132035"/>
                <a:gd name="connsiteX9" fmla="*/ 0 w 98496"/>
                <a:gd name="connsiteY9" fmla="*/ 132036 h 132035"/>
                <a:gd name="connsiteX10" fmla="*/ 27965 w 98496"/>
                <a:gd name="connsiteY10" fmla="*/ 67999 h 132035"/>
                <a:gd name="connsiteX11" fmla="*/ 40551 w 98496"/>
                <a:gd name="connsiteY11" fmla="*/ 67999 h 132035"/>
                <a:gd name="connsiteX12" fmla="*/ 63388 w 98496"/>
                <a:gd name="connsiteY12" fmla="*/ 60931 h 132035"/>
                <a:gd name="connsiteX13" fmla="*/ 70532 w 98496"/>
                <a:gd name="connsiteY13" fmla="*/ 38601 h 132035"/>
                <a:gd name="connsiteX14" fmla="*/ 59774 w 98496"/>
                <a:gd name="connsiteY14" fmla="*/ 13553 h 132035"/>
                <a:gd name="connsiteX15" fmla="*/ 40551 w 98496"/>
                <a:gd name="connsiteY15" fmla="*/ 9281 h 132035"/>
                <a:gd name="connsiteX16" fmla="*/ 27965 w 98496"/>
                <a:gd name="connsiteY16" fmla="*/ 9281 h 132035"/>
                <a:gd name="connsiteX17" fmla="*/ 27965 w 98496"/>
                <a:gd name="connsiteY17" fmla="*/ 67999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98496" h="132035">
                  <a:moveTo>
                    <a:pt x="0" y="132036"/>
                  </a:moveTo>
                  <a:lnTo>
                    <a:pt x="0" y="0"/>
                  </a:lnTo>
                  <a:lnTo>
                    <a:pt x="45481" y="0"/>
                  </a:lnTo>
                  <a:cubicBezTo>
                    <a:pt x="60629" y="0"/>
                    <a:pt x="72746" y="2602"/>
                    <a:pt x="81798" y="7845"/>
                  </a:cubicBezTo>
                  <a:cubicBezTo>
                    <a:pt x="92946" y="14291"/>
                    <a:pt x="98497" y="24310"/>
                    <a:pt x="98497" y="37902"/>
                  </a:cubicBezTo>
                  <a:cubicBezTo>
                    <a:pt x="98497" y="64076"/>
                    <a:pt x="79932" y="77164"/>
                    <a:pt x="42840" y="77164"/>
                  </a:cubicBezTo>
                  <a:lnTo>
                    <a:pt x="27965" y="77164"/>
                  </a:lnTo>
                  <a:lnTo>
                    <a:pt x="27965" y="131997"/>
                  </a:lnTo>
                  <a:lnTo>
                    <a:pt x="0" y="131997"/>
                  </a:lnTo>
                  <a:lnTo>
                    <a:pt x="0" y="132036"/>
                  </a:lnTo>
                  <a:close/>
                  <a:moveTo>
                    <a:pt x="27965" y="67999"/>
                  </a:moveTo>
                  <a:lnTo>
                    <a:pt x="40551" y="67999"/>
                  </a:lnTo>
                  <a:cubicBezTo>
                    <a:pt x="51074" y="67999"/>
                    <a:pt x="58688" y="65629"/>
                    <a:pt x="63388" y="60931"/>
                  </a:cubicBezTo>
                  <a:cubicBezTo>
                    <a:pt x="68163" y="56232"/>
                    <a:pt x="70532" y="48775"/>
                    <a:pt x="70532" y="38601"/>
                  </a:cubicBezTo>
                  <a:cubicBezTo>
                    <a:pt x="70532" y="26096"/>
                    <a:pt x="66960" y="17747"/>
                    <a:pt x="59774" y="13553"/>
                  </a:cubicBezTo>
                  <a:cubicBezTo>
                    <a:pt x="54881" y="10718"/>
                    <a:pt x="48475" y="9281"/>
                    <a:pt x="40551" y="9281"/>
                  </a:cubicBezTo>
                  <a:lnTo>
                    <a:pt x="27965" y="9281"/>
                  </a:lnTo>
                  <a:lnTo>
                    <a:pt x="27965" y="67999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DF51D6F7-836B-55E1-F55D-95FE27C32D61}"/>
                </a:ext>
              </a:extLst>
            </p:cNvPr>
            <p:cNvSpPr/>
            <p:nvPr/>
          </p:nvSpPr>
          <p:spPr>
            <a:xfrm>
              <a:off x="1594456" y="357646"/>
              <a:ext cx="42144" cy="167647"/>
            </a:xfrm>
            <a:custGeom>
              <a:avLst/>
              <a:gdLst>
                <a:gd name="connsiteX0" fmla="*/ 7266 w 42144"/>
                <a:gd name="connsiteY0" fmla="*/ 35611 h 167647"/>
                <a:gd name="connsiteX1" fmla="*/ 34920 w 42144"/>
                <a:gd name="connsiteY1" fmla="*/ 35611 h 167647"/>
                <a:gd name="connsiteX2" fmla="*/ 34920 w 42144"/>
                <a:gd name="connsiteY2" fmla="*/ 167647 h 167647"/>
                <a:gd name="connsiteX3" fmla="*/ 7266 w 42144"/>
                <a:gd name="connsiteY3" fmla="*/ 167647 h 167647"/>
                <a:gd name="connsiteX4" fmla="*/ 7266 w 42144"/>
                <a:gd name="connsiteY4" fmla="*/ 35611 h 167647"/>
                <a:gd name="connsiteX5" fmla="*/ 7459 w 42144"/>
                <a:gd name="connsiteY5" fmla="*/ 24971 h 167647"/>
                <a:gd name="connsiteX6" fmla="*/ 0 w 42144"/>
                <a:gd name="connsiteY6" fmla="*/ 24971 h 167647"/>
                <a:gd name="connsiteX7" fmla="*/ 17014 w 42144"/>
                <a:gd name="connsiteY7" fmla="*/ 0 h 167647"/>
                <a:gd name="connsiteX8" fmla="*/ 42144 w 42144"/>
                <a:gd name="connsiteY8" fmla="*/ 0 h 167647"/>
                <a:gd name="connsiteX9" fmla="*/ 7421 w 42144"/>
                <a:gd name="connsiteY9" fmla="*/ 24971 h 1676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2144" h="167647">
                  <a:moveTo>
                    <a:pt x="7266" y="35611"/>
                  </a:moveTo>
                  <a:lnTo>
                    <a:pt x="34920" y="35611"/>
                  </a:lnTo>
                  <a:lnTo>
                    <a:pt x="34920" y="167647"/>
                  </a:lnTo>
                  <a:lnTo>
                    <a:pt x="7266" y="167647"/>
                  </a:lnTo>
                  <a:lnTo>
                    <a:pt x="7266" y="35611"/>
                  </a:lnTo>
                  <a:close/>
                  <a:moveTo>
                    <a:pt x="7459" y="24971"/>
                  </a:moveTo>
                  <a:lnTo>
                    <a:pt x="0" y="24971"/>
                  </a:lnTo>
                  <a:lnTo>
                    <a:pt x="17014" y="0"/>
                  </a:lnTo>
                  <a:lnTo>
                    <a:pt x="42144" y="0"/>
                  </a:lnTo>
                  <a:lnTo>
                    <a:pt x="7421" y="24971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FF7B3B69-9814-4026-AE80-67056DDA70EF}"/>
                </a:ext>
              </a:extLst>
            </p:cNvPr>
            <p:cNvSpPr/>
            <p:nvPr/>
          </p:nvSpPr>
          <p:spPr>
            <a:xfrm>
              <a:off x="1646038" y="393256"/>
              <a:ext cx="95272" cy="132035"/>
            </a:xfrm>
            <a:custGeom>
              <a:avLst/>
              <a:gdLst>
                <a:gd name="connsiteX0" fmla="*/ 95273 w 95272"/>
                <a:gd name="connsiteY0" fmla="*/ 0 h 132035"/>
                <a:gd name="connsiteX1" fmla="*/ 95273 w 95272"/>
                <a:gd name="connsiteY1" fmla="*/ 9864 h 132035"/>
                <a:gd name="connsiteX2" fmla="*/ 62255 w 95272"/>
                <a:gd name="connsiteY2" fmla="*/ 9864 h 132035"/>
                <a:gd name="connsiteX3" fmla="*/ 62255 w 95272"/>
                <a:gd name="connsiteY3" fmla="*/ 132036 h 132035"/>
                <a:gd name="connsiteX4" fmla="*/ 33205 w 95272"/>
                <a:gd name="connsiteY4" fmla="*/ 132036 h 132035"/>
                <a:gd name="connsiteX5" fmla="*/ 33205 w 95272"/>
                <a:gd name="connsiteY5" fmla="*/ 9864 h 132035"/>
                <a:gd name="connsiteX6" fmla="*/ 0 w 95272"/>
                <a:gd name="connsiteY6" fmla="*/ 9864 h 132035"/>
                <a:gd name="connsiteX7" fmla="*/ 0 w 95272"/>
                <a:gd name="connsiteY7" fmla="*/ 0 h 132035"/>
                <a:gd name="connsiteX8" fmla="*/ 95273 w 95272"/>
                <a:gd name="connsiteY8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5272" h="132035">
                  <a:moveTo>
                    <a:pt x="95273" y="0"/>
                  </a:moveTo>
                  <a:lnTo>
                    <a:pt x="95273" y="9864"/>
                  </a:lnTo>
                  <a:lnTo>
                    <a:pt x="62255" y="9864"/>
                  </a:lnTo>
                  <a:lnTo>
                    <a:pt x="62255" y="132036"/>
                  </a:lnTo>
                  <a:lnTo>
                    <a:pt x="33205" y="132036"/>
                  </a:lnTo>
                  <a:lnTo>
                    <a:pt x="33205" y="9864"/>
                  </a:lnTo>
                  <a:lnTo>
                    <a:pt x="0" y="9864"/>
                  </a:lnTo>
                  <a:lnTo>
                    <a:pt x="0" y="0"/>
                  </a:lnTo>
                  <a:lnTo>
                    <a:pt x="95273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3B8422E3-6491-8EE5-FF3B-5D65B3C6F234}"/>
                </a:ext>
              </a:extLst>
            </p:cNvPr>
            <p:cNvSpPr/>
            <p:nvPr/>
          </p:nvSpPr>
          <p:spPr>
            <a:xfrm>
              <a:off x="1736493" y="393256"/>
              <a:ext cx="103003" cy="132035"/>
            </a:xfrm>
            <a:custGeom>
              <a:avLst/>
              <a:gdLst>
                <a:gd name="connsiteX0" fmla="*/ 64164 w 103003"/>
                <a:gd name="connsiteY0" fmla="*/ 0 h 132035"/>
                <a:gd name="connsiteX1" fmla="*/ 103004 w 103003"/>
                <a:gd name="connsiteY1" fmla="*/ 132036 h 132035"/>
                <a:gd name="connsiteX2" fmla="*/ 75039 w 103003"/>
                <a:gd name="connsiteY2" fmla="*/ 132036 h 132035"/>
                <a:gd name="connsiteX3" fmla="*/ 65987 w 103003"/>
                <a:gd name="connsiteY3" fmla="*/ 100580 h 132035"/>
                <a:gd name="connsiteX4" fmla="*/ 20623 w 103003"/>
                <a:gd name="connsiteY4" fmla="*/ 100580 h 132035"/>
                <a:gd name="connsiteX5" fmla="*/ 11068 w 103003"/>
                <a:gd name="connsiteY5" fmla="*/ 132036 h 132035"/>
                <a:gd name="connsiteX6" fmla="*/ 0 w 103003"/>
                <a:gd name="connsiteY6" fmla="*/ 132036 h 132035"/>
                <a:gd name="connsiteX7" fmla="*/ 40626 w 103003"/>
                <a:gd name="connsiteY7" fmla="*/ 0 h 132035"/>
                <a:gd name="connsiteX8" fmla="*/ 64164 w 103003"/>
                <a:gd name="connsiteY8" fmla="*/ 0 h 132035"/>
                <a:gd name="connsiteX9" fmla="*/ 23537 w 103003"/>
                <a:gd name="connsiteY9" fmla="*/ 90833 h 132035"/>
                <a:gd name="connsiteX10" fmla="*/ 63271 w 103003"/>
                <a:gd name="connsiteY10" fmla="*/ 90833 h 132035"/>
                <a:gd name="connsiteX11" fmla="*/ 43926 w 103003"/>
                <a:gd name="connsiteY11" fmla="*/ 23883 h 132035"/>
                <a:gd name="connsiteX12" fmla="*/ 23500 w 103003"/>
                <a:gd name="connsiteY12" fmla="*/ 90833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3003" h="132035">
                  <a:moveTo>
                    <a:pt x="64164" y="0"/>
                  </a:moveTo>
                  <a:lnTo>
                    <a:pt x="103004" y="132036"/>
                  </a:lnTo>
                  <a:lnTo>
                    <a:pt x="75039" y="132036"/>
                  </a:lnTo>
                  <a:lnTo>
                    <a:pt x="65987" y="100580"/>
                  </a:lnTo>
                  <a:lnTo>
                    <a:pt x="20623" y="100580"/>
                  </a:lnTo>
                  <a:lnTo>
                    <a:pt x="11068" y="132036"/>
                  </a:lnTo>
                  <a:lnTo>
                    <a:pt x="0" y="132036"/>
                  </a:lnTo>
                  <a:lnTo>
                    <a:pt x="40626" y="0"/>
                  </a:lnTo>
                  <a:lnTo>
                    <a:pt x="64164" y="0"/>
                  </a:lnTo>
                  <a:close/>
                  <a:moveTo>
                    <a:pt x="23537" y="90833"/>
                  </a:moveTo>
                  <a:lnTo>
                    <a:pt x="63271" y="90833"/>
                  </a:lnTo>
                  <a:lnTo>
                    <a:pt x="43926" y="23883"/>
                  </a:lnTo>
                  <a:lnTo>
                    <a:pt x="23500" y="90833"/>
                  </a:lnTo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4DAF50A-89FF-B00A-81DB-EEA715E4BB4B}"/>
                </a:ext>
              </a:extLst>
            </p:cNvPr>
            <p:cNvSpPr/>
            <p:nvPr/>
          </p:nvSpPr>
          <p:spPr>
            <a:xfrm>
              <a:off x="1860430" y="393256"/>
              <a:ext cx="70066" cy="132035"/>
            </a:xfrm>
            <a:custGeom>
              <a:avLst/>
              <a:gdLst>
                <a:gd name="connsiteX0" fmla="*/ 27264 w 70066"/>
                <a:gd name="connsiteY0" fmla="*/ 0 h 132035"/>
                <a:gd name="connsiteX1" fmla="*/ 27264 w 70066"/>
                <a:gd name="connsiteY1" fmla="*/ 122172 h 132035"/>
                <a:gd name="connsiteX2" fmla="*/ 70067 w 70066"/>
                <a:gd name="connsiteY2" fmla="*/ 122172 h 132035"/>
                <a:gd name="connsiteX3" fmla="*/ 70067 w 70066"/>
                <a:gd name="connsiteY3" fmla="*/ 132036 h 132035"/>
                <a:gd name="connsiteX4" fmla="*/ 0 w 70066"/>
                <a:gd name="connsiteY4" fmla="*/ 132036 h 132035"/>
                <a:gd name="connsiteX5" fmla="*/ 0 w 70066"/>
                <a:gd name="connsiteY5" fmla="*/ 0 h 132035"/>
                <a:gd name="connsiteX6" fmla="*/ 27264 w 70066"/>
                <a:gd name="connsiteY6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0066" h="132035">
                  <a:moveTo>
                    <a:pt x="27264" y="0"/>
                  </a:moveTo>
                  <a:lnTo>
                    <a:pt x="27264" y="122172"/>
                  </a:lnTo>
                  <a:lnTo>
                    <a:pt x="70067" y="122172"/>
                  </a:lnTo>
                  <a:lnTo>
                    <a:pt x="70067" y="132036"/>
                  </a:lnTo>
                  <a:lnTo>
                    <a:pt x="0" y="132036"/>
                  </a:lnTo>
                  <a:lnTo>
                    <a:pt x="0" y="0"/>
                  </a:lnTo>
                  <a:lnTo>
                    <a:pt x="2726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DF423631-5DB4-5999-DE06-BEA47451C67B}"/>
                </a:ext>
              </a:extLst>
            </p:cNvPr>
            <p:cNvSpPr/>
            <p:nvPr/>
          </p:nvSpPr>
          <p:spPr>
            <a:xfrm>
              <a:off x="1949296" y="393256"/>
              <a:ext cx="27654" cy="132035"/>
            </a:xfrm>
            <a:custGeom>
              <a:avLst/>
              <a:gdLst>
                <a:gd name="connsiteX0" fmla="*/ 27654 w 27654"/>
                <a:gd name="connsiteY0" fmla="*/ 0 h 132035"/>
                <a:gd name="connsiteX1" fmla="*/ 0 w 27654"/>
                <a:gd name="connsiteY1" fmla="*/ 0 h 132035"/>
                <a:gd name="connsiteX2" fmla="*/ 0 w 27654"/>
                <a:gd name="connsiteY2" fmla="*/ 132036 h 132035"/>
                <a:gd name="connsiteX3" fmla="*/ 27654 w 27654"/>
                <a:gd name="connsiteY3" fmla="*/ 132036 h 132035"/>
                <a:gd name="connsiteX4" fmla="*/ 27654 w 27654"/>
                <a:gd name="connsiteY4" fmla="*/ 0 h 1320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654" h="132035">
                  <a:moveTo>
                    <a:pt x="27654" y="0"/>
                  </a:moveTo>
                  <a:lnTo>
                    <a:pt x="0" y="0"/>
                  </a:lnTo>
                  <a:lnTo>
                    <a:pt x="0" y="132036"/>
                  </a:lnTo>
                  <a:lnTo>
                    <a:pt x="27654" y="132036"/>
                  </a:lnTo>
                  <a:lnTo>
                    <a:pt x="27654" y="0"/>
                  </a:lnTo>
                  <a:close/>
                </a:path>
              </a:pathLst>
            </a:custGeom>
            <a:solidFill>
              <a:srgbClr val="2B4995"/>
            </a:solidFill>
            <a:ln w="468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is-IS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E60D125-EB32-7505-8841-54A54825775C}"/>
              </a:ext>
            </a:extLst>
          </p:cNvPr>
          <p:cNvCxnSpPr>
            <a:cxnSpLocks/>
          </p:cNvCxnSpPr>
          <p:nvPr userDrawn="1"/>
        </p:nvCxnSpPr>
        <p:spPr>
          <a:xfrm>
            <a:off x="2133600" y="468086"/>
            <a:ext cx="939437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41444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77" r:id="rId2"/>
    <p:sldLayoutId id="2147483685" r:id="rId3"/>
    <p:sldLayoutId id="2147483684" r:id="rId4"/>
    <p:sldLayoutId id="2147483688" r:id="rId5"/>
    <p:sldLayoutId id="2147483690" r:id="rId6"/>
    <p:sldLayoutId id="2147483691" r:id="rId7"/>
    <p:sldLayoutId id="2147483701" r:id="rId8"/>
    <p:sldLayoutId id="2147483702" r:id="rId9"/>
    <p:sldLayoutId id="2147483693" r:id="rId10"/>
    <p:sldLayoutId id="2147483694" r:id="rId11"/>
    <p:sldLayoutId id="2147483700" r:id="rId12"/>
    <p:sldLayoutId id="2147483698" r:id="rId13"/>
    <p:sldLayoutId id="2147483699" r:id="rId14"/>
    <p:sldLayoutId id="2147483697" r:id="rId15"/>
    <p:sldLayoutId id="2147483696" r:id="rId16"/>
    <p:sldLayoutId id="2147483695" r:id="rId17"/>
    <p:sldLayoutId id="2147483667" r:id="rId18"/>
    <p:sldLayoutId id="2147483704" r:id="rId19"/>
    <p:sldLayoutId id="2147483678" r:id="rId20"/>
    <p:sldLayoutId id="2147483673" r:id="rId21"/>
    <p:sldLayoutId id="2147483672" r:id="rId22"/>
    <p:sldLayoutId id="2147483675" r:id="rId23"/>
    <p:sldLayoutId id="2147483676" r:id="rId24"/>
    <p:sldLayoutId id="2147483705" r:id="rId2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lnSpc>
          <a:spcPct val="100000"/>
        </a:lnSpc>
        <a:spcBef>
          <a:spcPts val="1000"/>
        </a:spcBef>
        <a:buClr>
          <a:schemeClr val="tx2"/>
        </a:buClr>
        <a:buFont typeface="Arial" panose="020B0604020202020204" pitchFamily="34" charset="0"/>
        <a:buChar char="•"/>
        <a:defRPr lang="en-US" sz="2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357188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20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534988" indent="-1778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714375" indent="-179388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85825" indent="-17145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Wingdings" panose="05000000000000000000" pitchFamily="2" charset="2"/>
        <a:buChar char="§"/>
        <a:defRPr lang="is-I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7265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orient="horz" pos="1071" userDrawn="1">
          <p15:clr>
            <a:srgbClr val="F26B43"/>
          </p15:clr>
        </p15:guide>
        <p15:guide id="6" orient="horz" pos="3884" userDrawn="1">
          <p15:clr>
            <a:srgbClr val="F26B43"/>
          </p15:clr>
        </p15:guide>
        <p15:guide id="7" orient="horz" pos="1253" userDrawn="1">
          <p15:clr>
            <a:srgbClr val="F26B43"/>
          </p15:clr>
        </p15:guide>
        <p15:guide id="8" orient="horz" pos="52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andspitali.is/um-landspitala/spitalinn-i-tolum/-covid-19-a-landspital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chart" Target="../charts/char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1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0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8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0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0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0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48AF6CD-CC93-02D3-05C7-1ACF26435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80648" y="4977634"/>
            <a:ext cx="4430700" cy="692497"/>
          </a:xfrm>
        </p:spPr>
        <p:txBody>
          <a:bodyPr wrap="none" anchor="t">
            <a:spAutoFit/>
          </a:bodyPr>
          <a:lstStyle/>
          <a:p>
            <a:pPr algn="ctr"/>
            <a:r>
              <a:rPr lang="is-IS"/>
              <a:t>LANDSPÍTALI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155222D-9E19-4C09-AE2A-F0F2882787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57728" y="5722751"/>
            <a:ext cx="476541" cy="276999"/>
          </a:xfrm>
        </p:spPr>
        <p:txBody>
          <a:bodyPr wrap="none">
            <a:spAutoFit/>
          </a:bodyPr>
          <a:lstStyle/>
          <a:p>
            <a:pPr algn="ctr"/>
            <a:r>
              <a:rPr lang="is-IS" sz="1800"/>
              <a:t>Nafn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A7F02881-FDBD-87B4-0782-EC007F66E2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58805" y="6088130"/>
            <a:ext cx="1274387" cy="276999"/>
          </a:xfrm>
        </p:spPr>
        <p:txBody>
          <a:bodyPr wrap="none" anchor="t">
            <a:spAutoFit/>
          </a:bodyPr>
          <a:lstStyle/>
          <a:p>
            <a:pPr algn="ctr"/>
            <a:fld id="{208F719F-79E4-4E3F-BE09-8543F4817A9D}" type="datetime4">
              <a:rPr lang="is-IS" sz="1800" smtClean="0"/>
              <a:pPr algn="ctr"/>
              <a:t>25. september 2025</a:t>
            </a:fld>
            <a:endParaRPr lang="is-IS" sz="1800"/>
          </a:p>
        </p:txBody>
      </p:sp>
      <p:pic>
        <p:nvPicPr>
          <p:cNvPr id="9" name="Picture 8" descr="A picture containing text, posing, office, colorful&#10;&#10;Description automatically generated">
            <a:extLst>
              <a:ext uri="{FF2B5EF4-FFF2-40B4-BE49-F238E27FC236}">
                <a16:creationId xmlns:a16="http://schemas.microsoft.com/office/drawing/2014/main" id="{13F5A34C-5257-27D9-0739-428C529F7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7" y="78684"/>
            <a:ext cx="11886934" cy="46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825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C60E261-4527-4BD7-A80F-279D26C370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" y="0"/>
            <a:ext cx="12171550" cy="6858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552F81E7-E5A9-4008-AA8A-071EC0628A81}"/>
              </a:ext>
            </a:extLst>
          </p:cNvPr>
          <p:cNvSpPr txBox="1">
            <a:spLocks/>
          </p:cNvSpPr>
          <p:nvPr/>
        </p:nvSpPr>
        <p:spPr>
          <a:xfrm>
            <a:off x="740673" y="312661"/>
            <a:ext cx="10168128" cy="12684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cap="none">
                <a:solidFill>
                  <a:schemeClr val="bg1"/>
                </a:solidFill>
              </a:rPr>
              <a:t>Sjúkrahús og </a:t>
            </a:r>
            <a:br>
              <a:rPr lang="en-US" sz="3600" cap="none">
                <a:solidFill>
                  <a:schemeClr val="bg1"/>
                </a:solidFill>
              </a:rPr>
            </a:br>
            <a:r>
              <a:rPr lang="en-US" sz="3600" cap="none">
                <a:solidFill>
                  <a:schemeClr val="bg1"/>
                </a:solidFill>
              </a:rPr>
              <a:t>heilsugæslustöðvar</a:t>
            </a:r>
            <a:endParaRPr lang="en-US" sz="3600" cap="none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BF4F899-171A-4F8B-90D5-FF7870C38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" y="0"/>
            <a:ext cx="121715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54A8177-C4CE-49F4-3538-50D1422FCD9D}"/>
              </a:ext>
            </a:extLst>
          </p:cNvPr>
          <p:cNvSpPr txBox="1">
            <a:spLocks/>
          </p:cNvSpPr>
          <p:nvPr/>
        </p:nvSpPr>
        <p:spPr>
          <a:xfrm>
            <a:off x="740673" y="312661"/>
            <a:ext cx="5469627" cy="151364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cap="none">
                <a:solidFill>
                  <a:schemeClr val="bg1"/>
                </a:solidFill>
              </a:rPr>
              <a:t>Sjúkrahús og </a:t>
            </a:r>
            <a:br>
              <a:rPr lang="en-US" sz="3600" cap="none">
                <a:solidFill>
                  <a:schemeClr val="bg1"/>
                </a:solidFill>
              </a:rPr>
            </a:br>
            <a:r>
              <a:rPr lang="en-US" sz="3600" cap="none">
                <a:solidFill>
                  <a:schemeClr val="bg1"/>
                </a:solidFill>
              </a:rPr>
              <a:t>heilsugæslustöðvar</a:t>
            </a:r>
          </a:p>
          <a:p>
            <a:r>
              <a:rPr lang="en-US" sz="2800" b="0" cap="none">
                <a:solidFill>
                  <a:schemeClr val="bg1"/>
                </a:solidFill>
              </a:rPr>
              <a:t>með útibúum</a:t>
            </a:r>
            <a:endParaRPr lang="en-US" sz="2800" cap="none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537A01-033C-A4CA-0EB7-2B6482936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932" y="724687"/>
            <a:ext cx="7946136" cy="593293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2. Stefna og skipulag Landspítala</a:t>
            </a:r>
          </a:p>
        </p:txBody>
      </p:sp>
    </p:spTree>
    <p:extLst>
      <p:ext uri="{BB962C8B-B14F-4D97-AF65-F5344CB8AC3E}">
        <p14:creationId xmlns:p14="http://schemas.microsoft.com/office/powerpoint/2010/main" val="23270732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Hlutverk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Placeholder 6" descr="A building with a staircase and a building with a blue sky&#10;&#10;Description automatically generated with medium confidence">
            <a:extLst>
              <a:ext uri="{FF2B5EF4-FFF2-40B4-BE49-F238E27FC236}">
                <a16:creationId xmlns:a16="http://schemas.microsoft.com/office/drawing/2014/main" id="{4D6FBA30-72DC-7F74-8A8C-8EB7A74A03E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9" r="24819"/>
          <a:stretch/>
        </p:blipFill>
        <p:spPr>
          <a:xfrm>
            <a:off x="6096000" y="1"/>
            <a:ext cx="6096000" cy="6858000"/>
          </a:xfrm>
        </p:spPr>
      </p:pic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2400" b="1" dirty="0" err="1">
                <a:latin typeface="+mj-lt"/>
                <a:ea typeface="+mn-ea"/>
              </a:rPr>
              <a:t>Landspítali</a:t>
            </a:r>
            <a:r>
              <a:rPr lang="en-US" sz="2400" b="1" dirty="0">
                <a:latin typeface="+mj-lt"/>
                <a:ea typeface="+mn-ea"/>
              </a:rPr>
              <a:t> er </a:t>
            </a:r>
            <a:r>
              <a:rPr lang="en-US" sz="2400" b="1" dirty="0" err="1">
                <a:latin typeface="+mj-lt"/>
                <a:ea typeface="+mn-ea"/>
              </a:rPr>
              <a:t>þjóðarsjúkrahús</a:t>
            </a:r>
            <a:r>
              <a:rPr lang="en-US" sz="2400" b="1" dirty="0">
                <a:latin typeface="+mj-lt"/>
                <a:ea typeface="+mn-ea"/>
              </a:rPr>
              <a:t> </a:t>
            </a:r>
            <a:r>
              <a:rPr lang="en-US" sz="2400" b="1" err="1">
                <a:latin typeface="+mj-lt"/>
                <a:ea typeface="+mn-ea"/>
              </a:rPr>
              <a:t>og</a:t>
            </a:r>
            <a:r>
              <a:rPr lang="en-US" sz="2400" b="1">
                <a:latin typeface="+mj-lt"/>
                <a:ea typeface="+mn-ea"/>
              </a:rPr>
              <a:t> háskólasjúkrahús</a:t>
            </a:r>
            <a:endParaRPr lang="en-US" sz="2400" dirty="0">
              <a:latin typeface="+mj-lt"/>
              <a:ea typeface="+mn-ea"/>
            </a:endParaRPr>
          </a:p>
          <a:p>
            <a:pPr marL="3429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 dirty="0" err="1">
                <a:latin typeface="+mj-lt"/>
                <a:ea typeface="+mn-ea"/>
              </a:rPr>
              <a:t>Fjölbreytt</a:t>
            </a:r>
            <a:r>
              <a:rPr lang="en-US" sz="1800" dirty="0">
                <a:latin typeface="+mj-lt"/>
                <a:ea typeface="+mn-ea"/>
              </a:rPr>
              <a:t>, </a:t>
            </a:r>
            <a:r>
              <a:rPr lang="en-US" sz="1800" dirty="0" err="1">
                <a:latin typeface="+mj-lt"/>
                <a:ea typeface="+mn-ea"/>
              </a:rPr>
              <a:t>almenn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og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err="1">
                <a:latin typeface="+mj-lt"/>
                <a:ea typeface="+mn-ea"/>
              </a:rPr>
              <a:t>sérhæfð</a:t>
            </a:r>
            <a:r>
              <a:rPr lang="en-US" sz="1800">
                <a:latin typeface="+mj-lt"/>
                <a:ea typeface="+mn-ea"/>
              </a:rPr>
              <a:t> heilbrigðisþjónusta</a:t>
            </a:r>
            <a:endParaRPr lang="en-US" sz="1800" dirty="0">
              <a:latin typeface="+mj-lt"/>
              <a:ea typeface="+mn-ea"/>
            </a:endParaRPr>
          </a:p>
          <a:p>
            <a:pPr marL="3429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>
                <a:latin typeface="+mj-lt"/>
                <a:ea typeface="+mn-ea"/>
              </a:rPr>
              <a:t>Miðstöð </a:t>
            </a:r>
            <a:r>
              <a:rPr lang="en-US" sz="1800" dirty="0" err="1">
                <a:latin typeface="+mj-lt"/>
                <a:ea typeface="+mn-ea"/>
              </a:rPr>
              <a:t>menntunar</a:t>
            </a:r>
            <a:r>
              <a:rPr lang="en-US" sz="1800" dirty="0">
                <a:latin typeface="+mj-lt"/>
                <a:ea typeface="+mn-ea"/>
              </a:rPr>
              <a:t>, </a:t>
            </a:r>
            <a:r>
              <a:rPr lang="en-US" sz="1800" dirty="0" err="1">
                <a:latin typeface="+mj-lt"/>
                <a:ea typeface="+mn-ea"/>
              </a:rPr>
              <a:t>þjálfunar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og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rannsókna</a:t>
            </a:r>
            <a:r>
              <a:rPr lang="en-US" sz="1800" dirty="0">
                <a:latin typeface="+mj-lt"/>
                <a:ea typeface="+mn-ea"/>
              </a:rPr>
              <a:t> á </a:t>
            </a:r>
            <a:r>
              <a:rPr lang="en-US" sz="1800" err="1">
                <a:latin typeface="+mj-lt"/>
                <a:ea typeface="+mn-ea"/>
              </a:rPr>
              <a:t>sviði</a:t>
            </a:r>
            <a:r>
              <a:rPr lang="en-US" sz="1800">
                <a:latin typeface="+mj-lt"/>
                <a:ea typeface="+mn-ea"/>
              </a:rPr>
              <a:t> heilbrigðisvísinda</a:t>
            </a:r>
            <a:endParaRPr lang="en-US" sz="1800" dirty="0">
              <a:latin typeface="+mj-lt"/>
              <a:ea typeface="+mn-ea"/>
            </a:endParaRPr>
          </a:p>
          <a:p>
            <a:pPr marL="3429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800">
                <a:latin typeface="+mj-lt"/>
                <a:ea typeface="+mn-ea"/>
              </a:rPr>
              <a:t>Öryggisnet </a:t>
            </a:r>
            <a:r>
              <a:rPr lang="en-US" sz="1800" dirty="0">
                <a:latin typeface="+mj-lt"/>
                <a:ea typeface="+mn-ea"/>
              </a:rPr>
              <a:t>í </a:t>
            </a:r>
            <a:r>
              <a:rPr lang="en-US" sz="1800" dirty="0" err="1">
                <a:latin typeface="+mj-lt"/>
                <a:ea typeface="+mn-ea"/>
              </a:rPr>
              <a:t>eigu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og</a:t>
            </a:r>
            <a:r>
              <a:rPr lang="en-US" sz="1800" dirty="0">
                <a:latin typeface="+mj-lt"/>
                <a:ea typeface="+mn-ea"/>
              </a:rPr>
              <a:t> í </a:t>
            </a:r>
            <a:r>
              <a:rPr lang="en-US" sz="1800" err="1">
                <a:latin typeface="+mj-lt"/>
                <a:ea typeface="+mn-ea"/>
              </a:rPr>
              <a:t>þágu</a:t>
            </a:r>
            <a:r>
              <a:rPr lang="en-US" sz="1800">
                <a:latin typeface="+mj-lt"/>
                <a:ea typeface="+mn-ea"/>
              </a:rPr>
              <a:t> þjóðar</a:t>
            </a:r>
            <a:endParaRPr lang="en-US" sz="1800" dirty="0">
              <a:latin typeface="+mj-lt"/>
              <a:ea typeface="+mn-e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Gildi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8" name="Picture Placeholder 7" descr="A person and person walking up stairs&#10;&#10;Description automatically generated">
            <a:extLst>
              <a:ext uri="{FF2B5EF4-FFF2-40B4-BE49-F238E27FC236}">
                <a16:creationId xmlns:a16="http://schemas.microsoft.com/office/drawing/2014/main" id="{1973C263-E334-C39D-BA8D-EDC971EDD8B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1" r="24977"/>
          <a:stretch/>
        </p:blipFill>
        <p:spPr>
          <a:xfrm>
            <a:off x="6096000" y="1"/>
            <a:ext cx="6096000" cy="6858000"/>
          </a:xfrm>
        </p:spPr>
      </p:pic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>
          <a:xfrm>
            <a:off x="618748" y="1727137"/>
            <a:ext cx="5101015" cy="486787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 err="1">
                <a:ea typeface="+mn-ea"/>
                <a:cs typeface="Arial" panose="020B0604020202020204" pitchFamily="34" charset="0"/>
              </a:rPr>
              <a:t>Umhyggja</a:t>
            </a:r>
            <a:r>
              <a:rPr lang="en-US" b="1" dirty="0">
                <a:ea typeface="+mn-ea"/>
                <a:cs typeface="Arial" panose="020B0604020202020204" pitchFamily="34" charset="0"/>
              </a:rPr>
              <a:t> </a:t>
            </a:r>
          </a:p>
          <a:p>
            <a:pPr marL="0" indent="0" fontAlgn="auto">
              <a:spcBef>
                <a:spcPts val="0"/>
              </a:spcBef>
              <a:spcAft>
                <a:spcPts val="1600"/>
              </a:spcAft>
              <a:buNone/>
              <a:defRPr/>
            </a:pPr>
            <a:r>
              <a:rPr lang="en-US" sz="1800" dirty="0" err="1">
                <a:ea typeface="+mn-ea"/>
                <a:cs typeface="Arial" panose="020B0604020202020204" pitchFamily="34" charset="0"/>
              </a:rPr>
              <a:t>Við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berum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umhyggju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fyrir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sjúklingum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,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aðstandendum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,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samstarfsfólki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og </a:t>
            </a:r>
            <a:r>
              <a:rPr lang="en-US" sz="1800" err="1">
                <a:ea typeface="+mn-ea"/>
                <a:cs typeface="Arial" panose="020B0604020202020204" pitchFamily="34" charset="0"/>
              </a:rPr>
              <a:t>samfélagi</a:t>
            </a:r>
            <a:r>
              <a:rPr lang="en-US" sz="1800">
                <a:ea typeface="+mn-ea"/>
                <a:cs typeface="Arial" panose="020B0604020202020204" pitchFamily="34" charset="0"/>
              </a:rPr>
              <a:t> okkar</a:t>
            </a:r>
            <a:endParaRPr lang="en-US" sz="1800" dirty="0"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 err="1">
                <a:ea typeface="+mn-ea"/>
                <a:cs typeface="Arial" panose="020B0604020202020204" pitchFamily="34" charset="0"/>
              </a:rPr>
              <a:t>Öryggi</a:t>
            </a:r>
            <a:r>
              <a:rPr lang="en-US" b="1" dirty="0">
                <a:ea typeface="+mn-ea"/>
                <a:cs typeface="Arial" panose="020B0604020202020204" pitchFamily="34" charset="0"/>
              </a:rPr>
              <a:t> </a:t>
            </a:r>
          </a:p>
          <a:p>
            <a:pPr marL="0" indent="0" fontAlgn="auto">
              <a:spcBef>
                <a:spcPts val="0"/>
              </a:spcBef>
              <a:spcAft>
                <a:spcPts val="1600"/>
              </a:spcAft>
              <a:buNone/>
              <a:defRPr/>
            </a:pPr>
            <a:r>
              <a:rPr lang="en-US" sz="1800" dirty="0" err="1">
                <a:ea typeface="+mn-ea"/>
                <a:cs typeface="Arial" panose="020B0604020202020204" pitchFamily="34" charset="0"/>
              </a:rPr>
              <a:t>Við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tryggjum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öryggi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sjúklinga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>
                <a:ea typeface="+mn-ea"/>
                <a:cs typeface="Arial" panose="020B0604020202020204" pitchFamily="34" charset="0"/>
              </a:rPr>
              <a:t>og starfsmanna</a:t>
            </a:r>
            <a:endParaRPr lang="en-US" sz="1800" b="1" dirty="0"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 err="1">
                <a:ea typeface="+mn-ea"/>
                <a:cs typeface="Arial" panose="020B0604020202020204" pitchFamily="34" charset="0"/>
              </a:rPr>
              <a:t>Fagmennska</a:t>
            </a:r>
            <a:r>
              <a:rPr lang="en-US" b="1" dirty="0">
                <a:ea typeface="+mn-ea"/>
                <a:cs typeface="Arial" panose="020B0604020202020204" pitchFamily="34" charset="0"/>
              </a:rPr>
              <a:t> </a:t>
            </a:r>
            <a:r>
              <a:rPr lang="en-US" dirty="0">
                <a:ea typeface="+mn-ea"/>
                <a:cs typeface="Arial" panose="020B0604020202020204" pitchFamily="34" charset="0"/>
              </a:rPr>
              <a:t>  </a:t>
            </a:r>
          </a:p>
          <a:p>
            <a:pPr marL="0" indent="0" fontAlgn="auto">
              <a:spcBef>
                <a:spcPts val="0"/>
              </a:spcBef>
              <a:spcAft>
                <a:spcPts val="1600"/>
              </a:spcAft>
              <a:buNone/>
              <a:defRPr/>
            </a:pPr>
            <a:r>
              <a:rPr lang="en-US" sz="1800" dirty="0" err="1">
                <a:ea typeface="+mn-ea"/>
                <a:cs typeface="Arial" panose="020B0604020202020204" pitchFamily="34" charset="0"/>
              </a:rPr>
              <a:t>Við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höfum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fagmennsku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að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leiðarljósi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í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öllum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err="1">
                <a:ea typeface="+mn-ea"/>
                <a:cs typeface="Arial" panose="020B0604020202020204" pitchFamily="34" charset="0"/>
              </a:rPr>
              <a:t>okkar</a:t>
            </a:r>
            <a:r>
              <a:rPr lang="en-US" sz="1800">
                <a:ea typeface="+mn-ea"/>
                <a:cs typeface="Arial" panose="020B0604020202020204" pitchFamily="34" charset="0"/>
              </a:rPr>
              <a:t> störfum</a:t>
            </a:r>
            <a:endParaRPr lang="en-US" sz="1800" b="1" dirty="0"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b="1" dirty="0" err="1">
                <a:ea typeface="+mn-ea"/>
                <a:cs typeface="Arial" panose="020B0604020202020204" pitchFamily="34" charset="0"/>
              </a:rPr>
              <a:t>Framþróun</a:t>
            </a:r>
            <a:endParaRPr lang="en-US" b="1" dirty="0"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800" dirty="0" err="1">
                <a:ea typeface="+mn-ea"/>
                <a:cs typeface="Arial" panose="020B0604020202020204" pitchFamily="34" charset="0"/>
              </a:rPr>
              <a:t>Við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vinnum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að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stöðugum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umbótum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og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nýtum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gagnreynda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þekkingu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og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viðeigandi</a:t>
            </a:r>
            <a:r>
              <a:rPr lang="en-US" sz="1800" dirty="0">
                <a:ea typeface="+mn-ea"/>
                <a:cs typeface="Arial" panose="020B0604020202020204" pitchFamily="34" charset="0"/>
              </a:rPr>
              <a:t> </a:t>
            </a:r>
            <a:r>
              <a:rPr lang="en-US" sz="1800" dirty="0" err="1">
                <a:ea typeface="+mn-ea"/>
                <a:cs typeface="Arial" panose="020B0604020202020204" pitchFamily="34" charset="0"/>
              </a:rPr>
              <a:t>tækni</a:t>
            </a:r>
            <a:endParaRPr lang="en-US" sz="1800" dirty="0"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AE565-8F0C-0D9B-1B21-FC5925801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600"/>
              <a:t>Framtíðarsýn</a:t>
            </a:r>
          </a:p>
        </p:txBody>
      </p:sp>
      <p:pic>
        <p:nvPicPr>
          <p:cNvPr id="10" name="Picture Placeholder 9" descr="A person in a lab coat holding a small container&#10;&#10;Description automatically generated">
            <a:extLst>
              <a:ext uri="{FF2B5EF4-FFF2-40B4-BE49-F238E27FC236}">
                <a16:creationId xmlns:a16="http://schemas.microsoft.com/office/drawing/2014/main" id="{306D3C25-94BC-FDBB-906E-E4E292625FD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3" r="2605"/>
          <a:stretch/>
        </p:blipFill>
        <p:spPr>
          <a:xfrm>
            <a:off x="6096000" y="1"/>
            <a:ext cx="6096000" cy="6858000"/>
          </a:xfrm>
        </p:spPr>
      </p:pic>
      <p:sp>
        <p:nvSpPr>
          <p:cNvPr id="3" name="Content Placeholder 2"/>
          <p:cNvSpPr>
            <a:spLocks noGrp="1"/>
          </p:cNvSpPr>
          <p:nvPr>
            <p:ph type="body" sz="quarter" idx="14"/>
          </p:nvPr>
        </p:nvSpPr>
        <p:spPr>
          <a:xfrm>
            <a:off x="618748" y="1909260"/>
            <a:ext cx="5101015" cy="4708981"/>
          </a:xfrm>
        </p:spPr>
        <p:txBody>
          <a:bodyPr vert="horz" wrap="square" lIns="91440" tIns="45720" rIns="91440" bIns="45720" rtlCol="0" anchor="t">
            <a:noAutofit/>
          </a:bodyPr>
          <a:lstStyle/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is-IS" sz="1800" dirty="0">
                <a:ea typeface="+mn-ea"/>
                <a:cs typeface="Arial" panose="020B0604020202020204" pitchFamily="34" charset="0"/>
              </a:rPr>
              <a:t>Landspítali veitir framúrskarandi heilbrigðisþjónustu í fjölbreyttu og sístækkandi samfélagi og lagar sig að breytilegum þörfum sjúklinga og aðstandenda </a:t>
            </a:r>
            <a:r>
              <a:rPr lang="is-IS" sz="1800">
                <a:ea typeface="+mn-ea"/>
                <a:cs typeface="Arial" panose="020B0604020202020204" pitchFamily="34" charset="0"/>
              </a:rPr>
              <a:t>þeirra.</a:t>
            </a:r>
            <a:endParaRPr lang="is-IS" sz="1800" dirty="0">
              <a:ea typeface="+mn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is-IS" sz="1800" dirty="0">
                <a:ea typeface="+mn-ea"/>
                <a:cs typeface="Arial" panose="020B0604020202020204" pitchFamily="34" charset="0"/>
              </a:rPr>
              <a:t>Landspítali er miðstöð nýsköpunar, vísinda og menntunar á sviði heilbrigðisþjónustu og þróar sífellt nýjar lausnir til að mæta áskorunum </a:t>
            </a:r>
            <a:r>
              <a:rPr lang="is-IS" sz="1800">
                <a:ea typeface="+mn-ea"/>
                <a:cs typeface="Arial" panose="020B0604020202020204" pitchFamily="34" charset="0"/>
              </a:rPr>
              <a:t>samtímans.</a:t>
            </a:r>
            <a:endParaRPr lang="is-IS" sz="1800" dirty="0">
              <a:ea typeface="+mn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is-IS" sz="1800" dirty="0">
                <a:ea typeface="+mn-ea"/>
                <a:cs typeface="Arial" panose="020B0604020202020204" pitchFamily="34" charset="0"/>
              </a:rPr>
              <a:t>Landspítali er eftirsóknarverður vinnustaður sem laðar til sín og heldur í hæft starfsfólk á öllum starfssviðum </a:t>
            </a:r>
            <a:r>
              <a:rPr lang="is-IS" sz="1800">
                <a:ea typeface="+mn-ea"/>
                <a:cs typeface="Arial" panose="020B0604020202020204" pitchFamily="34" charset="0"/>
              </a:rPr>
              <a:t>spítalans.</a:t>
            </a:r>
            <a:endParaRPr lang="is-IS" sz="1800" dirty="0">
              <a:ea typeface="+mn-ea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spcAft>
                <a:spcPts val="600"/>
              </a:spcAft>
              <a:defRPr/>
            </a:pPr>
            <a:r>
              <a:rPr lang="is-IS" sz="1800" dirty="0">
                <a:ea typeface="+mn-ea"/>
                <a:cs typeface="Arial" panose="020B0604020202020204" pitchFamily="34" charset="0"/>
              </a:rPr>
              <a:t>Landspítali hefur aðbúnað, fjármögnun og stuðning til að geta sinnt hlutverki sínu með </a:t>
            </a:r>
            <a:r>
              <a:rPr lang="is-IS" sz="1800">
                <a:ea typeface="+mn-ea"/>
                <a:cs typeface="Arial" panose="020B0604020202020204" pitchFamily="34" charset="0"/>
              </a:rPr>
              <a:t>sóma.</a:t>
            </a:r>
            <a:endParaRPr lang="is-IS" sz="1800" dirty="0"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B3A9814-05D0-4C3B-B359-37A863486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807" y="677228"/>
            <a:ext cx="8478387" cy="599384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>
            <a:extLst>
              <a:ext uri="{FF2B5EF4-FFF2-40B4-BE49-F238E27FC236}">
                <a16:creationId xmlns:a16="http://schemas.microsoft.com/office/drawing/2014/main" id="{D739D4E2-C9CE-1395-4FE7-5D883AFBA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13335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3. Þjónusta við sjúklinga</a:t>
            </a:r>
          </a:p>
        </p:txBody>
      </p:sp>
    </p:spTree>
    <p:extLst>
      <p:ext uri="{BB962C8B-B14F-4D97-AF65-F5344CB8AC3E}">
        <p14:creationId xmlns:p14="http://schemas.microsoft.com/office/powerpoint/2010/main" val="20021800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1053296"/>
            <a:ext cx="5088654" cy="673842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Yfirlit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kynningar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9" name="Picture Placeholder 8" descr="A building with trees and bushes&#10;&#10;Description automatically generated">
            <a:extLst>
              <a:ext uri="{FF2B5EF4-FFF2-40B4-BE49-F238E27FC236}">
                <a16:creationId xmlns:a16="http://schemas.microsoft.com/office/drawing/2014/main" id="{A0CC287F-A9A7-24EF-1744-8166785962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8" r="29822"/>
          <a:stretch/>
        </p:blipFill>
        <p:spPr>
          <a:xfrm>
            <a:off x="6472238" y="0"/>
            <a:ext cx="5719762" cy="6858000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EF5C026-9C47-79B2-9DE8-DEAE34132E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8" y="1989138"/>
            <a:ext cx="5284341" cy="4032250"/>
          </a:xfrm>
        </p:spPr>
        <p:txBody>
          <a:bodyPr>
            <a:normAutofit fontScale="92500" lnSpcReduction="10000"/>
          </a:bodyPr>
          <a:lstStyle/>
          <a:p>
            <a:pPr marL="457200" lvl="0" indent="-457200">
              <a:buFont typeface="+mj-lt"/>
              <a:buAutoNum type="arabicPeriod"/>
            </a:pPr>
            <a:r>
              <a:rPr lang="en-US"/>
              <a:t>Íslenska heilbrigðiskerfið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Stefna og skipulag Landspítala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Þjónusta við sjúklinga</a:t>
            </a:r>
          </a:p>
          <a:p>
            <a:pPr marL="457200" indent="-457200">
              <a:buFont typeface="+mj-lt"/>
              <a:buAutoNum type="arabicPeriod"/>
            </a:pPr>
            <a:r>
              <a:rPr lang="en-US"/>
              <a:t>Gæðavísar Landspítala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Rekstur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Mannauður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Menntun og vísindi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Nokkrir áfangar úr sögu Landspítala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/>
              <a:t>Nýbyggingar við Landspítala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93914"/>
            <a:ext cx="10896600" cy="853418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dirty="0" err="1">
                <a:ea typeface="+mj-ea"/>
              </a:rPr>
              <a:t>Þriðjungur</a:t>
            </a:r>
            <a:r>
              <a:rPr lang="en-US" dirty="0">
                <a:ea typeface="+mj-ea"/>
              </a:rPr>
              <a:t> </a:t>
            </a:r>
            <a:r>
              <a:rPr lang="en-US" dirty="0" err="1">
                <a:ea typeface="+mj-ea"/>
              </a:rPr>
              <a:t>allra</a:t>
            </a:r>
            <a:r>
              <a:rPr lang="en-US" dirty="0">
                <a:ea typeface="+mj-ea"/>
              </a:rPr>
              <a:t> </a:t>
            </a:r>
            <a:r>
              <a:rPr lang="en-US" dirty="0" err="1">
                <a:ea typeface="+mj-ea"/>
              </a:rPr>
              <a:t>landsmanna</a:t>
            </a:r>
            <a:r>
              <a:rPr lang="en-US" dirty="0">
                <a:ea typeface="+mj-ea"/>
              </a:rPr>
              <a:t> </a:t>
            </a:r>
            <a:br>
              <a:rPr lang="en-US" dirty="0">
                <a:ea typeface="+mj-ea"/>
              </a:rPr>
            </a:br>
            <a:r>
              <a:rPr lang="en-US" dirty="0" err="1">
                <a:ea typeface="+mj-ea"/>
              </a:rPr>
              <a:t>leitar</a:t>
            </a:r>
            <a:r>
              <a:rPr lang="en-US" dirty="0">
                <a:ea typeface="+mj-ea"/>
              </a:rPr>
              <a:t> </a:t>
            </a:r>
            <a:r>
              <a:rPr lang="en-US" dirty="0" err="1">
                <a:ea typeface="+mj-ea"/>
              </a:rPr>
              <a:t>árlega</a:t>
            </a:r>
            <a:r>
              <a:rPr lang="en-US" dirty="0">
                <a:ea typeface="+mj-ea"/>
              </a:rPr>
              <a:t> </a:t>
            </a:r>
            <a:r>
              <a:rPr lang="en-US" dirty="0" err="1">
                <a:ea typeface="+mj-ea"/>
              </a:rPr>
              <a:t>til</a:t>
            </a:r>
            <a:r>
              <a:rPr lang="en-US" dirty="0">
                <a:ea typeface="+mj-ea"/>
              </a:rPr>
              <a:t> </a:t>
            </a:r>
            <a:r>
              <a:rPr lang="en-US" dirty="0" err="1">
                <a:ea typeface="+mj-ea"/>
              </a:rPr>
              <a:t>Landspítala</a:t>
            </a:r>
            <a:endParaRPr lang="en-US" dirty="0">
              <a:ea typeface="+mj-ea"/>
            </a:endParaRP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9CFC74D0-122A-400F-951F-C0F79D6C4487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500981" y="2231195"/>
          <a:ext cx="9190038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/>
          <p:nvPr/>
        </p:nvSpPr>
        <p:spPr>
          <a:xfrm>
            <a:off x="378823" y="1536290"/>
            <a:ext cx="4256236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endParaRPr lang="en-US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1" name="Google Shape;311;p27" descr="Capture4.JPG"/>
          <p:cNvPicPr preferRelativeResize="0"/>
          <p:nvPr/>
        </p:nvPicPr>
        <p:blipFill rotWithShape="1">
          <a:blip r:embed="rId3"/>
          <a:srcRect l="4956" t="-2" r="35409"/>
          <a:stretch/>
        </p:blipFill>
        <p:spPr>
          <a:xfrm>
            <a:off x="4399370" y="0"/>
            <a:ext cx="7792630" cy="6858000"/>
          </a:xfrm>
          <a:prstGeom prst="rect">
            <a:avLst/>
          </a:prstGeom>
          <a:noFill/>
          <a:effectLst/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9305654-CF0C-53C3-2FA5-A6A7877066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600"/>
              <a:t>Landspítali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C5D5C89-F9EF-E2A0-52D6-21C1D194B94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9" y="1989138"/>
            <a:ext cx="3467730" cy="3610550"/>
          </a:xfrm>
        </p:spPr>
        <p:txBody>
          <a:bodyPr wrap="square">
            <a:noAutofit/>
          </a:bodyPr>
          <a:lstStyle/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Um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6.600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starfsmenn og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2.000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nemendur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í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100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byggingum </a:t>
            </a:r>
          </a:p>
          <a:p>
            <a:pPr marR="0" lvl="0">
              <a:spcBef>
                <a:spcPts val="0"/>
              </a:spcBef>
              <a:spcAft>
                <a:spcPts val="1200"/>
              </a:spcAft>
            </a:pP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á </a:t>
            </a:r>
            <a:r>
              <a:rPr lang="en-US" b="1">
                <a:ea typeface="+mn-ea"/>
                <a:cs typeface="Arial" panose="020B0604020202020204" pitchFamily="34" charset="0"/>
                <a:sym typeface="Arial"/>
              </a:rPr>
              <a:t>20</a:t>
            </a:r>
            <a:r>
              <a:rPr lang="en-US">
                <a:ea typeface="+mn-ea"/>
                <a:cs typeface="Arial" panose="020B0604020202020204" pitchFamily="34" charset="0"/>
                <a:sym typeface="Arial"/>
              </a:rPr>
              <a:t> stöðum á höfuðborgarsvæðinu</a:t>
            </a:r>
            <a:endParaRPr lang="en-US"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9FE87-F927-4748-8232-5CF0A310F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err="1">
                <a:latin typeface="+mj-lt"/>
                <a:ea typeface="+mj-ea"/>
                <a:cs typeface="+mj-cs"/>
              </a:rPr>
              <a:t>Árið</a:t>
            </a:r>
            <a:r>
              <a:rPr lang="en-US" sz="3600" kern="1200">
                <a:latin typeface="+mj-lt"/>
                <a:ea typeface="+mj-ea"/>
                <a:cs typeface="+mj-cs"/>
              </a:rPr>
              <a:t> 2024 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á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landspítala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screenshot of a video game&#10;&#10;AI-generated content may be incorrect.">
            <a:extLst>
              <a:ext uri="{FF2B5EF4-FFF2-40B4-BE49-F238E27FC236}">
                <a16:creationId xmlns:a16="http://schemas.microsoft.com/office/drawing/2014/main" id="{3AF4307B-922B-92DE-49C8-0EF9E16F44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28"/>
          <a:stretch>
            <a:fillRect/>
          </a:stretch>
        </p:blipFill>
        <p:spPr>
          <a:xfrm>
            <a:off x="0" y="1791854"/>
            <a:ext cx="12192000" cy="506614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42949" y="1989139"/>
            <a:ext cx="10785022" cy="4341324"/>
          </a:xfrm>
        </p:spPr>
        <p:txBody>
          <a:bodyPr wrap="square" numCol="2" spcCol="360000">
            <a:noAutofit/>
          </a:bodyPr>
          <a:lstStyle/>
          <a:p>
            <a:pPr marL="0" indent="0">
              <a:lnSpc>
                <a:spcPts val="3000"/>
              </a:lnSpc>
              <a:spcBef>
                <a:spcPts val="600"/>
              </a:spcBef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630</a:t>
            </a:r>
            <a:r>
              <a:rPr lang="is-IS" sz="180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sjúklingar á legudeildum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2.277</a:t>
            </a:r>
            <a:r>
              <a:rPr lang="is-IS" sz="1800">
                <a:cs typeface="Arial" panose="020B0604020202020204" pitchFamily="34" charset="0"/>
              </a:rPr>
              <a:t> komur, símtöl og fjarþjónusta á dag- og göngudeildum</a:t>
            </a:r>
            <a:endParaRPr lang="is-IS" sz="1800">
              <a:solidFill>
                <a:srgbClr val="00529C"/>
              </a:solidFill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9.790</a:t>
            </a:r>
            <a:r>
              <a:rPr lang="is-IS" sz="1800">
                <a:cs typeface="Arial" panose="020B0604020202020204" pitchFamily="34" charset="0"/>
              </a:rPr>
              <a:t> rannsóknir á rannsóknarsviði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477</a:t>
            </a:r>
            <a:r>
              <a:rPr lang="is-IS" sz="1800">
                <a:cs typeface="Arial" panose="020B0604020202020204" pitchFamily="34" charset="0"/>
              </a:rPr>
              <a:t> sjúklingar fá meðferð hjá sjúkra- og iðjuþjálfum 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259</a:t>
            </a:r>
            <a:r>
              <a:rPr lang="is-IS" sz="1800">
                <a:cs typeface="Arial" panose="020B0604020202020204" pitchFamily="34" charset="0"/>
              </a:rPr>
              <a:t> sjúklingar koma á slysa- og bráðamóttökur 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73</a:t>
            </a:r>
            <a:r>
              <a:rPr lang="is-IS" sz="180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nýir sjúklingar leggjast inn á legudeildir 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40</a:t>
            </a:r>
            <a:r>
              <a:rPr lang="is-IS" sz="1800">
                <a:solidFill>
                  <a:schemeClr val="tx2">
                    <a:lumMod val="60000"/>
                    <a:lumOff val="40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sjúklingar fara í skurðaðgerðir</a:t>
            </a:r>
          </a:p>
          <a:p>
            <a:pPr marL="0" indent="0">
              <a:lnSpc>
                <a:spcPts val="3000"/>
              </a:lnSpc>
              <a:buNone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9</a:t>
            </a:r>
            <a:r>
              <a:rPr lang="is-IS" sz="1800">
                <a:cs typeface="Arial" panose="020B0604020202020204" pitchFamily="34" charset="0"/>
              </a:rPr>
              <a:t> börn fæðast</a:t>
            </a:r>
            <a:endParaRPr lang="is-IS" sz="1800">
              <a:solidFill>
                <a:srgbClr val="00529C"/>
              </a:solidFill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221</a:t>
            </a:r>
            <a:r>
              <a:rPr lang="is-IS" sz="180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komur, símtöl og fjarþjónusta á göngudeildum og bráðamóttöku geðsviðs 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44</a:t>
            </a:r>
            <a:r>
              <a:rPr lang="is-IS" sz="1800">
                <a:solidFill>
                  <a:srgbClr val="00529C"/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börn koma á bráðamóttöku barna </a:t>
            </a:r>
            <a:endParaRPr lang="is-IS" sz="1800">
              <a:solidFill>
                <a:srgbClr val="00529C"/>
              </a:solidFill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7</a:t>
            </a:r>
            <a:r>
              <a:rPr lang="is-IS" sz="1800">
                <a:cs typeface="Arial" panose="020B0604020202020204" pitchFamily="34" charset="0"/>
              </a:rPr>
              <a:t> hjartaþræðingar á þræðingarstofu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33</a:t>
            </a:r>
            <a:r>
              <a:rPr lang="is-IS" sz="1800">
                <a:solidFill>
                  <a:srgbClr val="00529C"/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sjúklingur kemur í blóðskilun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12</a:t>
            </a:r>
            <a:r>
              <a:rPr lang="is-IS" sz="1800">
                <a:cs typeface="Arial" panose="020B0604020202020204" pitchFamily="34" charset="0"/>
              </a:rPr>
              <a:t> sjúklingar á gjörgæslu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3.700</a:t>
            </a:r>
            <a:r>
              <a:rPr lang="is-IS" sz="180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starfsmenn í vinnu</a:t>
            </a:r>
            <a:endParaRPr lang="is-IS" sz="1800">
              <a:highlight>
                <a:srgbClr val="FFFF00"/>
              </a:highlight>
              <a:cs typeface="Arial" panose="020B0604020202020204" pitchFamily="34" charset="0"/>
            </a:endParaRP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5,7</a:t>
            </a:r>
            <a:r>
              <a:rPr lang="is-IS" sz="1800">
                <a:solidFill>
                  <a:srgbClr val="00529C"/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tonn af úrgangi falla til úr almennum rekstri </a:t>
            </a:r>
          </a:p>
          <a:p>
            <a:pPr marL="0" indent="0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None/>
              <a:defRPr/>
            </a:pPr>
            <a:r>
              <a:rPr lang="is-IS" sz="1800">
                <a:cs typeface="Arial" panose="020B0604020202020204" pitchFamily="34" charset="0"/>
              </a:rPr>
              <a:t>Rafmagnsnotkun samsvarar notkun </a:t>
            </a:r>
            <a:r>
              <a:rPr lang="is-IS" sz="1800" b="1">
                <a:solidFill>
                  <a:schemeClr val="tx2"/>
                </a:solidFill>
                <a:cs typeface="Arial" panose="020B0604020202020204" pitchFamily="34" charset="0"/>
              </a:rPr>
              <a:t>4.330</a:t>
            </a:r>
            <a:r>
              <a:rPr lang="is-IS" sz="1800">
                <a:solidFill>
                  <a:srgbClr val="00529C"/>
                </a:solidFill>
                <a:cs typeface="Arial" panose="020B0604020202020204" pitchFamily="34" charset="0"/>
              </a:rPr>
              <a:t> </a:t>
            </a:r>
            <a:r>
              <a:rPr lang="is-IS" sz="1800">
                <a:cs typeface="Arial" panose="020B0604020202020204" pitchFamily="34" charset="0"/>
              </a:rPr>
              <a:t>heimila</a:t>
            </a:r>
            <a:endParaRPr lang="is-IS" sz="1800" dirty="0">
              <a:cs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654806C-6DF8-83B0-503A-EF47BF60F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85341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tabLst>
                <a:tab pos="5648325" algn="l"/>
              </a:tabLst>
            </a:pPr>
            <a:r>
              <a:rPr lang="en-US" sz="3600" kern="1200">
                <a:latin typeface="+mj-lt"/>
                <a:ea typeface="+mj-ea"/>
                <a:cs typeface="+mj-cs"/>
              </a:rPr>
              <a:t>Dagur á Landspítala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EF23D2F-71ED-50EE-871C-D4F8E2073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018245"/>
            <a:ext cx="10979604" cy="853418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is-IS"/>
              <a:t>Covid-19 á Landspítala</a:t>
            </a:r>
            <a:br>
              <a:rPr lang="is-IS"/>
            </a:b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  <a:sym typeface="Arial"/>
              </a:rPr>
              <a:t>Mikill samdráttur í starfsemi vegna sóttvarnarreglna - Mikill viðbúnaður og vinnuálag</a:t>
            </a:r>
            <a:endParaRPr lang="is-IS" sz="2000" b="0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83A8FF-B4CB-0324-BB30-AAD4D0A12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2170113"/>
            <a:ext cx="10896600" cy="3468687"/>
          </a:xfrm>
        </p:spPr>
        <p:txBody>
          <a:bodyPr/>
          <a:lstStyle/>
          <a:p>
            <a:pPr marL="0" marR="0" lvl="0" indent="0" algn="l" defTabSz="914400" rtl="0" eaLnBrk="1" fontAlgn="base" latinLnBrk="0" hangingPunct="1">
              <a:spcBef>
                <a:spcPts val="0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lang="en-US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Frá upphafi faraldurs í febrúar 2020 til ársloka 2022</a:t>
            </a:r>
            <a:r>
              <a:rPr lang="en-US" sz="200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:</a:t>
            </a:r>
          </a:p>
          <a:p>
            <a:pPr marL="465138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82% landsmanna bólusettir  - um 200 þús. COVID-19 staðfest smit (endursmit meðtalin)</a:t>
            </a: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MS PGothic" pitchFamily="34" charset="-128"/>
              <a:cs typeface="Arial" panose="020B0604020202020204" pitchFamily="34" charset="0"/>
              <a:sym typeface="Arial"/>
            </a:endParaRPr>
          </a:p>
          <a:p>
            <a:pPr marL="465138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MS PGothic" pitchFamily="34" charset="-128"/>
                <a:cs typeface="Arial" panose="020B0604020202020204" pitchFamily="34" charset="0"/>
                <a:sym typeface="Arial"/>
              </a:rPr>
              <a:t>Um 2.000 COVID-19 legur á spítalanum, þar af 111 andlát</a:t>
            </a:r>
          </a:p>
          <a:p>
            <a:pPr marL="465138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Toppur 18. mars 2022, 85 manns inniliggjandi</a:t>
            </a:r>
          </a:p>
          <a:p>
            <a:pPr marL="465138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Mikil veikindi starfsmanna fyrstu 4 mánuði ársins 2022</a:t>
            </a:r>
            <a:r>
              <a:rPr lang="en-US" sz="160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 </a:t>
            </a:r>
          </a:p>
          <a:p>
            <a:pPr marL="465138" lvl="1" indent="-285750" fontAlgn="base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1600">
              <a:solidFill>
                <a:prstClr val="black"/>
              </a:solidFill>
              <a:cs typeface="Arial" panose="020B0604020202020204" pitchFamily="34" charset="0"/>
              <a:sym typeface="Arial"/>
            </a:endParaRPr>
          </a:p>
          <a:p>
            <a:pPr marL="0" lvl="1" indent="0" fontAlgn="base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600" b="1" u="sng">
                <a:solidFill>
                  <a:schemeClr val="tx2"/>
                </a:solidFill>
                <a:cs typeface="Arial" panose="020B0604020202020204" pitchFamily="34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Hér</a:t>
            </a:r>
            <a:r>
              <a:rPr lang="en-US" sz="1600">
                <a:solidFill>
                  <a:prstClr val="black"/>
                </a:solidFill>
                <a:cs typeface="Arial" panose="020B0604020202020204" pitchFamily="34" charset="0"/>
                <a:sym typeface="Arial"/>
              </a:rPr>
              <a:t> má nálgast nánari upplýsingar um Covid-19 á Landspítala</a:t>
            </a:r>
          </a:p>
        </p:txBody>
      </p:sp>
    </p:spTree>
    <p:extLst>
      <p:ext uri="{BB962C8B-B14F-4D97-AF65-F5344CB8AC3E}">
        <p14:creationId xmlns:p14="http://schemas.microsoft.com/office/powerpoint/2010/main" val="3510668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4A50595-E179-6E6D-C019-F54C06544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1" y="1817985"/>
            <a:ext cx="8428762" cy="4764083"/>
          </a:xfrm>
          <a:prstGeom prst="rect">
            <a:avLst/>
          </a:prstGeom>
        </p:spPr>
      </p:pic>
      <p:sp>
        <p:nvSpPr>
          <p:cNvPr id="3" name="Title 8"/>
          <p:cNvSpPr txBox="1">
            <a:spLocks/>
          </p:cNvSpPr>
          <p:nvPr/>
        </p:nvSpPr>
        <p:spPr>
          <a:xfrm>
            <a:off x="847256" y="3701886"/>
            <a:ext cx="4999883" cy="2677961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algn="ctr"/>
            <a:endParaRPr lang="is-IS" sz="1000" b="1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5523" y="181798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F9A3111-E876-9DB3-E4AE-5FC5D6CF6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Búseta sjúklinga Landspítala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D2341B2-C4AF-44A0-C2C3-91E55F155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3" y="1989138"/>
            <a:ext cx="2911928" cy="4506912"/>
          </a:xfrm>
        </p:spPr>
        <p:txBody>
          <a:bodyPr>
            <a:noAutofit/>
          </a:bodyPr>
          <a:lstStyle/>
          <a:p>
            <a:r>
              <a:rPr kumimoji="0" lang="is-IS" sz="1800" i="0" u="none" strike="noStrike" kern="1200" spc="0" normalizeH="0" baseline="0" noProof="0">
                <a:ln>
                  <a:noFill/>
                </a:ln>
                <a:effectLst/>
                <a:uLnTx/>
                <a:uFillTx/>
                <a:ea typeface="MS PGothic" pitchFamily="34" charset="-128"/>
                <a:cs typeface="+mj-cs"/>
              </a:rPr>
              <a:t>Fjöldi sem kom einu sinni eða oftar árið 2024 </a:t>
            </a:r>
            <a:r>
              <a:rPr lang="is-IS" sz="1800">
                <a:cs typeface="+mj-cs"/>
              </a:rPr>
              <a:t>skipt eftir heilbrigðisumdæmum. </a:t>
            </a:r>
          </a:p>
          <a:p>
            <a:r>
              <a:rPr lang="is-IS" sz="1800">
                <a:cs typeface="+mj-cs"/>
              </a:rPr>
              <a:t>Fyrri talan í töflum sýnir fjölda einstaklinga sem komu á Landspítala en seinni talan segir hve stór hluti íbúa í heilbrigðis-</a:t>
            </a:r>
            <a:br>
              <a:rPr lang="is-IS" sz="1800">
                <a:cs typeface="+mj-cs"/>
              </a:rPr>
            </a:br>
            <a:r>
              <a:rPr lang="is-IS" sz="1800">
                <a:cs typeface="+mj-cs"/>
              </a:rPr>
              <a:t>umdæminu fékk þjónustu á Landspítala.</a:t>
            </a:r>
          </a:p>
          <a:p>
            <a:r>
              <a:rPr lang="is-IS" sz="1800">
                <a:cs typeface="+mj-cs"/>
              </a:rPr>
              <a:t>Hlutfallstala fæðinga er miðuð við konur á aldrinum 18 til 45 ára sem voru búsettar í umdæminu.</a:t>
            </a:r>
            <a:endParaRPr lang="is-IS" sz="1800" dirty="0"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334276-DCF4-FF03-1605-0D501F6877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15" t="2689" r="1142" b="1168"/>
          <a:stretch>
            <a:fillRect/>
          </a:stretch>
        </p:blipFill>
        <p:spPr>
          <a:xfrm>
            <a:off x="962024" y="1504950"/>
            <a:ext cx="10096501" cy="51530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37269"/>
            <a:ext cx="10896600" cy="881171"/>
          </a:xfrm>
        </p:spPr>
        <p:txBody>
          <a:bodyPr anchor="t"/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is-IS" sz="2800"/>
              <a:t>Meginþorri lega á Landspítala 2024 var hjá 50 ára og eldri</a:t>
            </a:r>
            <a:br>
              <a:rPr lang="is-IS" sz="2800"/>
            </a:br>
            <a:r>
              <a:rPr lang="is-IS" sz="1600" b="0">
                <a:solidFill>
                  <a:schemeClr val="tx1"/>
                </a:solidFill>
              </a:rPr>
              <a:t>(Legur tengdar meðgöngu og fæðingu undanskildar)</a:t>
            </a:r>
            <a:endParaRPr lang="en-US" sz="16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4E5492-80E2-2C11-76DB-5CF1DBEE5F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2" t="1284" r="1107" b="1558"/>
          <a:stretch>
            <a:fillRect/>
          </a:stretch>
        </p:blipFill>
        <p:spPr>
          <a:xfrm>
            <a:off x="923635" y="1884218"/>
            <a:ext cx="9845964" cy="4895274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200"/>
              <a:t>Fjöldi lega eftir yfirsjúkdómaflokkum DRG-kerfis </a:t>
            </a:r>
            <a:r>
              <a:rPr lang="is-IS" sz="1600" b="0">
                <a:solidFill>
                  <a:schemeClr val="tx1"/>
                </a:solidFill>
              </a:rPr>
              <a:t>(Diagnosis related groups) </a:t>
            </a:r>
            <a:endParaRPr lang="en-US" sz="1600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016000"/>
            <a:ext cx="4522520" cy="1283854"/>
          </a:xfrm>
        </p:spPr>
        <p:txBody>
          <a:bodyPr anchor="t"/>
          <a:lstStyle/>
          <a:p>
            <a:pPr>
              <a:lnSpc>
                <a:spcPts val="3200"/>
              </a:lnSpc>
            </a:pPr>
            <a:r>
              <a:rPr lang="en-US" sz="3200"/>
              <a:t>Meðallegutími sjúklinga (dagar)</a:t>
            </a:r>
            <a:br>
              <a:rPr lang="is-IS" sz="3200"/>
            </a:br>
            <a:r>
              <a:rPr lang="en-US" sz="2000" b="0">
                <a:solidFill>
                  <a:schemeClr val="tx1"/>
                </a:solidFill>
                <a:ea typeface="+mj-ea"/>
              </a:rPr>
              <a:t>(legur &lt; 30 dagar</a:t>
            </a:r>
            <a:endParaRPr lang="is-IS" sz="2000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person in blue scrubs holding a tray&#10;&#10;Description automatically generated">
            <a:extLst>
              <a:ext uri="{FF2B5EF4-FFF2-40B4-BE49-F238E27FC236}">
                <a16:creationId xmlns:a16="http://schemas.microsoft.com/office/drawing/2014/main" id="{F7702B4B-384E-6F67-0A46-E39CEC7A799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1D20F68-F78B-2160-0FA0-C28BD6EF26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51254821"/>
              </p:ext>
            </p:extLst>
          </p:nvPr>
        </p:nvGraphicFramePr>
        <p:xfrm>
          <a:off x="450850" y="2657476"/>
          <a:ext cx="5383475" cy="37951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2928973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196464-7005-6525-D5B6-E1F9AD55F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9AE582E1-EB1F-2FE7-B4EC-F1FF133D0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016000"/>
            <a:ext cx="4522520" cy="757382"/>
          </a:xfrm>
        </p:spPr>
        <p:txBody>
          <a:bodyPr anchor="b"/>
          <a:lstStyle/>
          <a:p>
            <a:pPr>
              <a:lnSpc>
                <a:spcPts val="3200"/>
              </a:lnSpc>
            </a:pPr>
            <a:r>
              <a:rPr lang="en-US" sz="3200"/>
              <a:t>Rúmafjöldi í árslok</a:t>
            </a:r>
            <a:endParaRPr lang="is-IS" sz="2000" b="0">
              <a:solidFill>
                <a:schemeClr val="tx1"/>
              </a:solidFill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113CB76C-6335-182D-1633-9BD7F584358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82231581"/>
              </p:ext>
            </p:extLst>
          </p:nvPr>
        </p:nvGraphicFramePr>
        <p:xfrm>
          <a:off x="450850" y="1874982"/>
          <a:ext cx="5383475" cy="45776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Placeholder 9" descr="A person in a hospital bed&#10;&#10;AI-generated content may be incorrect.">
            <a:extLst>
              <a:ext uri="{FF2B5EF4-FFF2-40B4-BE49-F238E27FC236}">
                <a16:creationId xmlns:a16="http://schemas.microsoft.com/office/drawing/2014/main" id="{310A5F63-E600-041E-137B-9902E8D9E8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034243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1. Íslenska heilbrigðiskerfið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942108"/>
            <a:ext cx="5088654" cy="785029"/>
          </a:xfrm>
        </p:spPr>
        <p:txBody>
          <a:bodyPr anchor="b"/>
          <a:lstStyle/>
          <a:p>
            <a:pPr>
              <a:lnSpc>
                <a:spcPct val="100000"/>
              </a:lnSpc>
              <a:tabLst>
                <a:tab pos="7440613" algn="l"/>
              </a:tabLst>
            </a:pPr>
            <a:r>
              <a:rPr lang="en-US" sz="3200"/>
              <a:t>Skurðaðgerðir</a:t>
            </a:r>
            <a:endParaRPr lang="is-IS" sz="3200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group of people wearing surgical gowns and gloves&#10;&#10;Description automatically generated">
            <a:extLst>
              <a:ext uri="{FF2B5EF4-FFF2-40B4-BE49-F238E27FC236}">
                <a16:creationId xmlns:a16="http://schemas.microsoft.com/office/drawing/2014/main" id="{9A2E751C-C63E-1ED3-4670-2260087124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CDB02AE0-85C7-5831-28B3-2DBBF01CF7F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9685204"/>
              </p:ext>
            </p:extLst>
          </p:nvPr>
        </p:nvGraphicFramePr>
        <p:xfrm>
          <a:off x="631371" y="2000250"/>
          <a:ext cx="5088654" cy="4438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993433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9D0610-4B61-9BC5-4DD7-258F6BD8B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3200"/>
              </a:lnSpc>
            </a:pPr>
            <a:r>
              <a:rPr lang="en-US" sz="3200"/>
              <a:t>Komur á bráðamóttökur</a:t>
            </a:r>
            <a:endParaRPr lang="is-IS" sz="3200"/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8A71AD25-4EEE-DF14-05C8-10FB1166C238}"/>
              </a:ext>
            </a:extLst>
          </p:cNvPr>
          <p:cNvGraphicFramePr/>
          <p:nvPr/>
        </p:nvGraphicFramePr>
        <p:xfrm>
          <a:off x="488950" y="2133600"/>
          <a:ext cx="5231075" cy="464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Placeholder 6" descr="A nurse pushing a stretcher&#10;&#10;AI-generated content may be incorrect.">
            <a:extLst>
              <a:ext uri="{FF2B5EF4-FFF2-40B4-BE49-F238E27FC236}">
                <a16:creationId xmlns:a16="http://schemas.microsoft.com/office/drawing/2014/main" id="{DCAA4C36-92D5-CBED-33C8-AF56CE37C22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93" r="8665"/>
          <a:stretch>
            <a:fillRect/>
          </a:stretch>
        </p:blipFill>
        <p:spPr>
          <a:xfrm>
            <a:off x="6096000" y="1"/>
            <a:ext cx="6096000" cy="6858000"/>
          </a:xfrm>
        </p:spPr>
      </p:pic>
    </p:spTree>
    <p:extLst>
      <p:ext uri="{BB962C8B-B14F-4D97-AF65-F5344CB8AC3E}">
        <p14:creationId xmlns:p14="http://schemas.microsoft.com/office/powerpoint/2010/main" val="14016707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277FA92-36D6-06AF-BDF4-F4EC5AD97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92686"/>
            <a:ext cx="4864265" cy="889868"/>
          </a:xfrm>
        </p:spPr>
        <p:txBody>
          <a:bodyPr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Yfir 70% fæðinga á Íslandi eru á Landspítala</a:t>
            </a:r>
            <a:endParaRPr lang="is-IS" sz="3200" b="0">
              <a:solidFill>
                <a:schemeClr val="tx1"/>
              </a:solidFill>
            </a:endParaRPr>
          </a:p>
        </p:txBody>
      </p:sp>
      <p:pic>
        <p:nvPicPr>
          <p:cNvPr id="8" name="Picture Placeholder 7" descr="A person using a device to check the back of a pregnant person&#10;&#10;Description automatically generated">
            <a:extLst>
              <a:ext uri="{FF2B5EF4-FFF2-40B4-BE49-F238E27FC236}">
                <a16:creationId xmlns:a16="http://schemas.microsoft.com/office/drawing/2014/main" id="{6FAB71A5-9A4C-0CFE-F174-3F768E2514F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5DA32C38-FF25-874B-846A-932200E9D7ED}"/>
              </a:ext>
            </a:extLst>
          </p:cNvPr>
          <p:cNvGraphicFramePr/>
          <p:nvPr/>
        </p:nvGraphicFramePr>
        <p:xfrm>
          <a:off x="488950" y="2133600"/>
          <a:ext cx="5231075" cy="464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5353271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0C373-72EA-EBAC-345E-13AC385CA4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6011317-E76C-C126-CF49-5F48E27956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911158"/>
            <a:ext cx="5088654" cy="889868"/>
          </a:xfrm>
        </p:spPr>
        <p:txBody>
          <a:bodyPr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Hlutfall endurinnlagna innan 30 daga frá útskrift</a:t>
            </a:r>
            <a:endParaRPr lang="is-IS" sz="3200" b="0">
              <a:solidFill>
                <a:schemeClr val="tx1"/>
              </a:solidFill>
            </a:endParaRPr>
          </a:p>
        </p:txBody>
      </p:sp>
      <p:pic>
        <p:nvPicPr>
          <p:cNvPr id="7" name="Picture Placeholder 6" descr="A close-up of a few medical professionals&#10;&#10;AI-generated content may be incorrect.">
            <a:extLst>
              <a:ext uri="{FF2B5EF4-FFF2-40B4-BE49-F238E27FC236}">
                <a16:creationId xmlns:a16="http://schemas.microsoft.com/office/drawing/2014/main" id="{44B39C74-0C71-9A5F-00A4-75968AF208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20398"/>
          <a:stretch/>
        </p:blipFill>
        <p:spPr/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6E10C5C-E7E4-1A1B-F9F7-EB0E6AC6BF29}"/>
              </a:ext>
            </a:extLst>
          </p:cNvPr>
          <p:cNvGraphicFramePr/>
          <p:nvPr/>
        </p:nvGraphicFramePr>
        <p:xfrm>
          <a:off x="488950" y="2133600"/>
          <a:ext cx="5231075" cy="4642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663358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0C20D-CCC6-25E3-7C3C-977CEC1B7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A592B1EC-1C2A-09EB-5CF5-76B238314A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080655"/>
            <a:ext cx="3949865" cy="978990"/>
          </a:xfrm>
        </p:spPr>
        <p:txBody>
          <a:bodyPr anchor="t"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Hlutfall andláta í legu af öllum legum</a:t>
            </a:r>
            <a:endParaRPr lang="is-IS" sz="3200" b="0">
              <a:solidFill>
                <a:schemeClr val="tx1"/>
              </a:solidFill>
            </a:endParaRPr>
          </a:p>
        </p:txBody>
      </p:sp>
      <p:pic>
        <p:nvPicPr>
          <p:cNvPr id="6" name="Picture Placeholder 5" descr="A building with a crane behind it&#10;&#10;AI-generated content may be incorrect.">
            <a:extLst>
              <a:ext uri="{FF2B5EF4-FFF2-40B4-BE49-F238E27FC236}">
                <a16:creationId xmlns:a16="http://schemas.microsoft.com/office/drawing/2014/main" id="{8444E2C9-38F1-FB47-F745-F3E8D084FBA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20398"/>
          <a:stretch/>
        </p:blipFill>
        <p:spPr/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8A32A08-5BFD-AA92-C3D9-59B6C551D0E9}"/>
              </a:ext>
            </a:extLst>
          </p:cNvPr>
          <p:cNvGraphicFramePr/>
          <p:nvPr/>
        </p:nvGraphicFramePr>
        <p:xfrm>
          <a:off x="488950" y="2409825"/>
          <a:ext cx="5231075" cy="436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43503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B2536E-2C99-FE36-C807-DADA796D32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CA47739D-B707-723C-8A29-FA0FFD38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077413"/>
            <a:ext cx="5088654" cy="889868"/>
          </a:xfrm>
        </p:spPr>
        <p:txBody>
          <a:bodyPr anchor="t"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Tíðni andláta innan 30 daga frá útskrift á hverja 1.000 legusjúklinga</a:t>
            </a:r>
            <a:endParaRPr lang="is-IS" sz="3200" b="0">
              <a:solidFill>
                <a:schemeClr val="tx1"/>
              </a:solidFill>
            </a:endParaRPr>
          </a:p>
        </p:txBody>
      </p:sp>
      <p:pic>
        <p:nvPicPr>
          <p:cNvPr id="6" name="Picture Placeholder 5" descr="A nurse helping an old person in a hospital hallway&#10;&#10;AI-generated content may be incorrect.">
            <a:extLst>
              <a:ext uri="{FF2B5EF4-FFF2-40B4-BE49-F238E27FC236}">
                <a16:creationId xmlns:a16="http://schemas.microsoft.com/office/drawing/2014/main" id="{35EDA171-FDFB-9CCE-C80E-4247CE797F0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8" r="20398"/>
          <a:stretch/>
        </p:blipFill>
        <p:spPr/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432D1D63-A07B-4742-C48B-AFFB9C07ECCF}"/>
              </a:ext>
            </a:extLst>
          </p:cNvPr>
          <p:cNvGraphicFramePr/>
          <p:nvPr/>
        </p:nvGraphicFramePr>
        <p:xfrm>
          <a:off x="488950" y="2409825"/>
          <a:ext cx="5231075" cy="43666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3830092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D9B329-7F11-EF36-EE7A-456F57CF07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in a hospital bed&#10;&#10;AI-generated content may be incorrect.">
            <a:extLst>
              <a:ext uri="{FF2B5EF4-FFF2-40B4-BE49-F238E27FC236}">
                <a16:creationId xmlns:a16="http://schemas.microsoft.com/office/drawing/2014/main" id="{309E3A89-B6AB-731F-73C6-F3CE2B499EB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18E6A44C-D44D-6B18-53A6-B9F6594C12F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96429785"/>
              </p:ext>
            </p:extLst>
          </p:nvPr>
        </p:nvGraphicFramePr>
        <p:xfrm>
          <a:off x="552451" y="1276349"/>
          <a:ext cx="5210174" cy="51429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276352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5322F5-45B7-630F-141A-E2367687A8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11CF8097-D638-15BE-AE7B-903F1B55B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1068176"/>
            <a:ext cx="5088654" cy="889868"/>
          </a:xfrm>
        </p:spPr>
        <p:txBody>
          <a:bodyPr/>
          <a:lstStyle/>
          <a:p>
            <a:pPr>
              <a:lnSpc>
                <a:spcPts val="3200"/>
              </a:lnSpc>
              <a:tabLst>
                <a:tab pos="7440613" algn="l"/>
              </a:tabLst>
            </a:pPr>
            <a:r>
              <a:rPr lang="en-US" sz="3200"/>
              <a:t>Fjöldi sjúklinga á hvert stöðugildi hjúkrunarfræðings</a:t>
            </a:r>
            <a:endParaRPr lang="is-IS" sz="3200" b="0">
              <a:solidFill>
                <a:schemeClr val="tx1"/>
              </a:solidFill>
            </a:endParaRPr>
          </a:p>
        </p:txBody>
      </p:sp>
      <p:pic>
        <p:nvPicPr>
          <p:cNvPr id="7" name="Picture Placeholder 6" descr="A group of nurses in a hallway&#10;&#10;AI-generated content may be incorrect.">
            <a:extLst>
              <a:ext uri="{FF2B5EF4-FFF2-40B4-BE49-F238E27FC236}">
                <a16:creationId xmlns:a16="http://schemas.microsoft.com/office/drawing/2014/main" id="{177FEBA5-FB06-5197-D2EB-50F2DCCFD6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3C27B683-A46A-2FC1-33CF-59C146C642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48743"/>
              </p:ext>
            </p:extLst>
          </p:nvPr>
        </p:nvGraphicFramePr>
        <p:xfrm>
          <a:off x="488950" y="2170545"/>
          <a:ext cx="5231075" cy="46059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557335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6EC164-2149-D448-306C-46BA0581B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person in white scrubs standing in a hospital hallway&#10;&#10;AI-generated content may be incorrect.">
            <a:extLst>
              <a:ext uri="{FF2B5EF4-FFF2-40B4-BE49-F238E27FC236}">
                <a16:creationId xmlns:a16="http://schemas.microsoft.com/office/drawing/2014/main" id="{AF046225-FD58-C5E9-B7DD-EE072311092E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9" r="20329"/>
          <a:stretch/>
        </p:blipFill>
        <p:spPr/>
      </p:pic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BF093D5E-25FB-B9B4-F9A6-51E7DF393C0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0726267"/>
              </p:ext>
            </p:extLst>
          </p:nvPr>
        </p:nvGraphicFramePr>
        <p:xfrm>
          <a:off x="409575" y="1323974"/>
          <a:ext cx="5343525" cy="51322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6632903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4. Gæðavísar Landspítala</a:t>
            </a:r>
          </a:p>
        </p:txBody>
      </p:sp>
    </p:spTree>
    <p:extLst>
      <p:ext uri="{BB962C8B-B14F-4D97-AF65-F5344CB8AC3E}">
        <p14:creationId xmlns:p14="http://schemas.microsoft.com/office/powerpoint/2010/main" val="12292105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s-IS" sz="3600" dirty="0"/>
              <a:t>Skipulag heilbrigðisþjónustu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1371" y="1989138"/>
            <a:ext cx="6371314" cy="3045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is-IS" b="1" dirty="0">
                <a:latin typeface="+mj-lt"/>
              </a:rPr>
              <a:t>Mannfjöldi á Íslandi</a:t>
            </a:r>
          </a:p>
          <a:p>
            <a:pPr marL="0" indent="0">
              <a:buNone/>
            </a:pPr>
            <a:r>
              <a:rPr lang="is-IS" sz="1800">
                <a:latin typeface="+mj-lt"/>
              </a:rPr>
              <a:t>um 389.000</a:t>
            </a:r>
            <a:r>
              <a:rPr lang="is-IS" sz="1800" dirty="0">
                <a:latin typeface="+mj-lt"/>
              </a:rPr>
              <a:t>, þar </a:t>
            </a:r>
            <a:r>
              <a:rPr lang="is-IS" sz="1800">
                <a:latin typeface="+mj-lt"/>
              </a:rPr>
              <a:t>af 249.000 á höfuðborgarsvæðinu </a:t>
            </a:r>
            <a:r>
              <a:rPr lang="is-IS" sz="1200" dirty="0">
                <a:latin typeface="+mj-lt"/>
              </a:rPr>
              <a:t>(1. </a:t>
            </a:r>
            <a:r>
              <a:rPr lang="is-IS" sz="1200">
                <a:latin typeface="+mj-lt"/>
              </a:rPr>
              <a:t>jan 2025)</a:t>
            </a:r>
            <a:endParaRPr lang="is-IS" sz="1200" b="1">
              <a:latin typeface="+mj-lt"/>
            </a:endParaRPr>
          </a:p>
          <a:p>
            <a:pPr marL="0" indent="0">
              <a:buNone/>
            </a:pPr>
            <a:r>
              <a:rPr lang="is-IS" b="1">
                <a:latin typeface="+mj-lt"/>
              </a:rPr>
              <a:t>Fjármögnun </a:t>
            </a:r>
            <a:r>
              <a:rPr lang="is-IS" b="1" dirty="0">
                <a:latin typeface="+mj-lt"/>
              </a:rPr>
              <a:t>heilbrigðisþjónustu</a:t>
            </a:r>
          </a:p>
          <a:p>
            <a:pPr marL="0" indent="0">
              <a:buNone/>
            </a:pPr>
            <a:r>
              <a:rPr lang="is-IS" sz="1800">
                <a:latin typeface="+mj-lt"/>
              </a:rPr>
              <a:t>83,7</a:t>
            </a:r>
            <a:r>
              <a:rPr lang="is-IS" sz="1800" dirty="0">
                <a:latin typeface="+mj-lt"/>
              </a:rPr>
              <a:t>%  frá skattfé almennings</a:t>
            </a:r>
            <a:r>
              <a:rPr lang="is-IS" sz="1800">
                <a:latin typeface="+mj-lt"/>
              </a:rPr>
              <a:t>, 16,3</a:t>
            </a:r>
            <a:r>
              <a:rPr lang="is-IS" sz="1800" dirty="0">
                <a:latin typeface="+mj-lt"/>
              </a:rPr>
              <a:t>% frá einstaklingum </a:t>
            </a:r>
            <a:r>
              <a:rPr lang="is-IS" sz="1200">
                <a:latin typeface="+mj-lt"/>
              </a:rPr>
              <a:t>(2023)</a:t>
            </a:r>
            <a:endParaRPr lang="is-IS" sz="1200" b="1">
              <a:latin typeface="+mj-lt"/>
            </a:endParaRPr>
          </a:p>
          <a:p>
            <a:pPr marL="0" indent="0">
              <a:buNone/>
            </a:pPr>
            <a:r>
              <a:rPr lang="is-IS" b="1">
                <a:latin typeface="+mj-lt"/>
              </a:rPr>
              <a:t>Gæði </a:t>
            </a:r>
            <a:r>
              <a:rPr lang="is-IS" b="1" dirty="0">
                <a:latin typeface="+mj-lt"/>
              </a:rPr>
              <a:t>og árangur</a:t>
            </a:r>
          </a:p>
          <a:p>
            <a:pPr marL="0" indent="0">
              <a:buNone/>
            </a:pPr>
            <a:r>
              <a:rPr lang="is-IS" sz="1800" dirty="0">
                <a:latin typeface="+mj-lt"/>
              </a:rPr>
              <a:t>Góður klínískur árangur í samanburði við </a:t>
            </a:r>
            <a:r>
              <a:rPr lang="is-IS" sz="1800">
                <a:latin typeface="+mj-lt"/>
              </a:rPr>
              <a:t>önnur OECD lönd</a:t>
            </a:r>
            <a:endParaRPr lang="is-IS" sz="1800" dirty="0">
              <a:latin typeface="+mj-lt"/>
            </a:endParaRPr>
          </a:p>
          <a:p>
            <a:pPr lvl="1"/>
            <a:r>
              <a:rPr lang="is-IS" sz="1400">
                <a:latin typeface="+mj-lt"/>
              </a:rPr>
              <a:t>dæmi</a:t>
            </a:r>
            <a:r>
              <a:rPr lang="is-IS" sz="1400" dirty="0">
                <a:latin typeface="+mj-lt"/>
              </a:rPr>
              <a:t>: Ísland með lægstu tíðni sængurkvenna- </a:t>
            </a:r>
            <a:r>
              <a:rPr lang="is-IS" sz="1400">
                <a:latin typeface="+mj-lt"/>
              </a:rPr>
              <a:t>og burðarmálsdauða</a:t>
            </a:r>
            <a:endParaRPr lang="is-IS" sz="1400" dirty="0">
              <a:latin typeface="+mj-lt"/>
            </a:endParaRPr>
          </a:p>
        </p:txBody>
      </p:sp>
      <p:pic>
        <p:nvPicPr>
          <p:cNvPr id="6" name="Picture 5" descr="&#10;island.png                                                     00000010Macintosh HD                   ABA78158:"/>
          <p:cNvPicPr>
            <a:picLocks noChangeAspect="1"/>
          </p:cNvPicPr>
          <p:nvPr/>
        </p:nvPicPr>
        <p:blipFill rotWithShape="1">
          <a:blip r:embed="rId2" cstate="print"/>
          <a:srcRect b="2784"/>
          <a:stretch/>
        </p:blipFill>
        <p:spPr bwMode="auto">
          <a:xfrm>
            <a:off x="7055689" y="2161373"/>
            <a:ext cx="4839269" cy="331345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38903-C242-3A49-AA11-F705FE8A28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07" t="2885" b="45236"/>
          <a:stretch>
            <a:fillRect/>
          </a:stretch>
        </p:blipFill>
        <p:spPr>
          <a:xfrm>
            <a:off x="399101" y="1983544"/>
            <a:ext cx="11307988" cy="449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03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27C909-0916-5DB5-53CA-48EFD56900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032"/>
          <a:stretch>
            <a:fillRect/>
          </a:stretch>
        </p:blipFill>
        <p:spPr>
          <a:xfrm>
            <a:off x="522261" y="2283827"/>
            <a:ext cx="11130763" cy="369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241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1D24A5-98E6-AD52-ED15-74F3A7191B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8" t="2026" b="48622"/>
          <a:stretch>
            <a:fillRect/>
          </a:stretch>
        </p:blipFill>
        <p:spPr>
          <a:xfrm>
            <a:off x="111235" y="2219094"/>
            <a:ext cx="11996821" cy="376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50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0EDDAA-9043-8E3B-46A0-7BA91C3DD8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598"/>
          <a:stretch>
            <a:fillRect/>
          </a:stretch>
        </p:blipFill>
        <p:spPr>
          <a:xfrm>
            <a:off x="531225" y="2180064"/>
            <a:ext cx="10996746" cy="328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000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68CEB2-E8E1-2B8D-41D7-091487F8FD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72" t="2671" r="3671" b="48561"/>
          <a:stretch>
            <a:fillRect/>
          </a:stretch>
        </p:blipFill>
        <p:spPr>
          <a:xfrm>
            <a:off x="479503" y="2074126"/>
            <a:ext cx="11344106" cy="3724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0048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1E625-CBEC-4ACC-369B-6C1601DAAF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979BF7-B10A-FB75-DBDD-327103C4A0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905"/>
          <a:stretch>
            <a:fillRect/>
          </a:stretch>
        </p:blipFill>
        <p:spPr>
          <a:xfrm>
            <a:off x="482629" y="2423775"/>
            <a:ext cx="11045342" cy="3159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3182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73EBCE-BC94-BFE0-3006-1ED21218B4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959DAB-E397-8433-A715-FA4643D77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1517AA-AD6C-4DCD-1E17-8216197678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9" b="47164"/>
          <a:stretch>
            <a:fillRect/>
          </a:stretch>
        </p:blipFill>
        <p:spPr>
          <a:xfrm>
            <a:off x="0" y="2018371"/>
            <a:ext cx="12124187" cy="4081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49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7125A5-9F77-49CE-ECAC-F396E8D99B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70F94B-DA13-2907-C415-297C6A8CE8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3A3499-C120-B748-9445-88A3A02097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664"/>
          <a:stretch>
            <a:fillRect/>
          </a:stretch>
        </p:blipFill>
        <p:spPr>
          <a:xfrm>
            <a:off x="597918" y="2018371"/>
            <a:ext cx="10930053" cy="347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61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79E6B-6F64-D9F4-9690-C9FD9843A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1A03B-6D46-AB4B-A402-58839CD86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2BD6D4-5103-1371-098A-4F80A92ED18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946" t="2241" r="12534" b="55766"/>
          <a:stretch>
            <a:fillRect/>
          </a:stretch>
        </p:blipFill>
        <p:spPr>
          <a:xfrm>
            <a:off x="631370" y="1996065"/>
            <a:ext cx="11021653" cy="393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903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398CDB-BA02-9465-C54E-71FA2896A6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65EB18-EAC5-2D62-DBA2-653E1AA58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Klínískir gæðavísar á Landspítala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8C6E2D-A13B-0A30-F54C-A6F1381F12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642"/>
          <a:stretch>
            <a:fillRect/>
          </a:stretch>
        </p:blipFill>
        <p:spPr>
          <a:xfrm>
            <a:off x="487770" y="1962615"/>
            <a:ext cx="11040201" cy="3701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043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87B6BC4-7D0B-9623-F8B0-A3EC0DF3B503}"/>
              </a:ext>
            </a:extLst>
          </p:cNvPr>
          <p:cNvSpPr/>
          <p:nvPr/>
        </p:nvSpPr>
        <p:spPr>
          <a:xfrm rot="18900000">
            <a:off x="4414392" y="5893270"/>
            <a:ext cx="524760" cy="19093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7600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Lág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dánartíðni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vegna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krabbameina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Ísland vs</a:t>
            </a: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OECD</a:t>
            </a: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Chart 2">
            <a:extLst>
              <a:ext uri="{FF2B5EF4-FFF2-40B4-BE49-F238E27FC236}">
                <a16:creationId xmlns:a16="http://schemas.microsoft.com/office/drawing/2014/main" id="{EECB168E-D78B-9483-B637-24BB08FC2728}"/>
              </a:ext>
            </a:extLst>
          </p:cNvPr>
          <p:cNvGraphicFramePr>
            <a:graphicFrameLocks/>
          </p:cNvGraphicFramePr>
          <p:nvPr/>
        </p:nvGraphicFramePr>
        <p:xfrm>
          <a:off x="631371" y="2152647"/>
          <a:ext cx="10896600" cy="43045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510EA72C-09E3-3756-2EB4-509E97762AAC}"/>
              </a:ext>
            </a:extLst>
          </p:cNvPr>
          <p:cNvSpPr txBox="1"/>
          <p:nvPr/>
        </p:nvSpPr>
        <p:spPr>
          <a:xfrm>
            <a:off x="1468016" y="1783317"/>
            <a:ext cx="934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b="1"/>
              <a:t>Cancer mortality rates by sex, 2021 (or nearest year)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19AE99-7C3D-0C3F-4000-D61E528D74DC}"/>
              </a:ext>
            </a:extLst>
          </p:cNvPr>
          <p:cNvSpPr txBox="1"/>
          <p:nvPr/>
        </p:nvSpPr>
        <p:spPr>
          <a:xfrm>
            <a:off x="825869" y="6411006"/>
            <a:ext cx="4460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5. Rekstur</a:t>
            </a:r>
          </a:p>
        </p:txBody>
      </p:sp>
    </p:spTree>
    <p:extLst>
      <p:ext uri="{BB962C8B-B14F-4D97-AF65-F5344CB8AC3E}">
        <p14:creationId xmlns:p14="http://schemas.microsoft.com/office/powerpoint/2010/main" val="2738913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730A373-0C19-3C57-562C-1ADD2609E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/>
              <a:t>Rekstrarreikningur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0620363-0A10-497D-FF3F-B6AFEBCECF9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4429548"/>
              </p:ext>
            </p:extLst>
          </p:nvPr>
        </p:nvGraphicFramePr>
        <p:xfrm>
          <a:off x="1679631" y="2000660"/>
          <a:ext cx="8880262" cy="445678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36084">
                  <a:extLst>
                    <a:ext uri="{9D8B030D-6E8A-4147-A177-3AD203B41FA5}">
                      <a16:colId xmlns:a16="http://schemas.microsoft.com/office/drawing/2014/main" val="2717318786"/>
                    </a:ext>
                  </a:extLst>
                </a:gridCol>
                <a:gridCol w="1152469">
                  <a:extLst>
                    <a:ext uri="{9D8B030D-6E8A-4147-A177-3AD203B41FA5}">
                      <a16:colId xmlns:a16="http://schemas.microsoft.com/office/drawing/2014/main" val="1075178583"/>
                    </a:ext>
                  </a:extLst>
                </a:gridCol>
                <a:gridCol w="1483022">
                  <a:extLst>
                    <a:ext uri="{9D8B030D-6E8A-4147-A177-3AD203B41FA5}">
                      <a16:colId xmlns:a16="http://schemas.microsoft.com/office/drawing/2014/main" val="1075785014"/>
                    </a:ext>
                  </a:extLst>
                </a:gridCol>
                <a:gridCol w="1527691">
                  <a:extLst>
                    <a:ext uri="{9D8B030D-6E8A-4147-A177-3AD203B41FA5}">
                      <a16:colId xmlns:a16="http://schemas.microsoft.com/office/drawing/2014/main" val="532357569"/>
                    </a:ext>
                  </a:extLst>
                </a:gridCol>
                <a:gridCol w="1080996">
                  <a:extLst>
                    <a:ext uri="{9D8B030D-6E8A-4147-A177-3AD203B41FA5}">
                      <a16:colId xmlns:a16="http://schemas.microsoft.com/office/drawing/2014/main" val="1823977025"/>
                    </a:ext>
                  </a:extLst>
                </a:gridCol>
              </a:tblGrid>
              <a:tr h="405162">
                <a:tc>
                  <a:txBody>
                    <a:bodyPr/>
                    <a:lstStyle/>
                    <a:p>
                      <a:r>
                        <a:rPr lang="is-IS" sz="1300" b="0" i="1"/>
                        <a:t>Fjárhæðir í milljónum króna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b="1"/>
                        <a:t>2024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b="1"/>
                        <a:t>2023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b="1"/>
                        <a:t>Mismunur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2000" b="1"/>
                        <a:t>%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56013392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Tekjufært ríkisframlag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103.239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98.416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4.823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4,9%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4056516866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Rekstrartekjur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13.678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12.292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1.386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11,3%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2879517494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pPr algn="r"/>
                      <a:r>
                        <a:rPr lang="is-IS" sz="1500" b="1" i="0"/>
                        <a:t>Tekjur samtals</a:t>
                      </a:r>
                    </a:p>
                  </a:txBody>
                  <a:tcPr marL="99903" marR="99903" marT="49951" marB="49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116.917</a:t>
                      </a:r>
                    </a:p>
                  </a:txBody>
                  <a:tcPr marL="99903" marR="99903" marT="49951" marB="49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110.708</a:t>
                      </a:r>
                    </a:p>
                  </a:txBody>
                  <a:tcPr marL="99903" marR="99903" marT="49951" marB="49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6.208</a:t>
                      </a:r>
                    </a:p>
                  </a:txBody>
                  <a:tcPr marL="99903" marR="99903" marT="49951" marB="4995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5,6%</a:t>
                      </a:r>
                    </a:p>
                  </a:txBody>
                  <a:tcPr marL="99903" marR="99903" marT="49951" marB="49951"/>
                </a:tc>
                <a:extLst>
                  <a:ext uri="{0D108BD9-81ED-4DB2-BD59-A6C34878D82A}">
                    <a16:rowId xmlns:a16="http://schemas.microsoft.com/office/drawing/2014/main" val="2053196580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Launagjöld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85.197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79.734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5.464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6,9%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1454368888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Rekstrargjöld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29.813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27.156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2.657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9,8%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2867196196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Afskriftir, tæki og búnaður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1.574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1.639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-65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-4,0%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3506739129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Afskriftir, endurbætur og nýframkvæmd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448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1.597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-1.149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-72,0%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2640438929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/>
                        <a:t>Fjármagnsliðir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-60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-24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-36</a:t>
                      </a:r>
                    </a:p>
                  </a:txBody>
                  <a:tcPr marL="99903" marR="99903" marT="49951" marB="49951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/>
                        <a:t>-</a:t>
                      </a:r>
                    </a:p>
                  </a:txBody>
                  <a:tcPr marL="99903" marR="99903" marT="49951" marB="49951" anchor="ctr"/>
                </a:tc>
                <a:extLst>
                  <a:ext uri="{0D108BD9-81ED-4DB2-BD59-A6C34878D82A}">
                    <a16:rowId xmlns:a16="http://schemas.microsoft.com/office/drawing/2014/main" val="1822575492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pPr algn="r"/>
                      <a:r>
                        <a:rPr lang="is-IS" sz="1500" b="1" i="0"/>
                        <a:t>Gjöld samtals</a:t>
                      </a:r>
                    </a:p>
                  </a:txBody>
                  <a:tcPr marL="99903" marR="99903" marT="49951" marB="49951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116.972</a:t>
                      </a:r>
                    </a:p>
                  </a:txBody>
                  <a:tcPr marL="99903" marR="99903" marT="49951" marB="49951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110.102</a:t>
                      </a:r>
                    </a:p>
                  </a:txBody>
                  <a:tcPr marL="99903" marR="99903" marT="49951" marB="49951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6.870</a:t>
                      </a:r>
                    </a:p>
                  </a:txBody>
                  <a:tcPr marL="99903" marR="99903" marT="49951" marB="49951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6,2%</a:t>
                      </a:r>
                    </a:p>
                  </a:txBody>
                  <a:tcPr marL="99903" marR="99903" marT="49951" marB="49951"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173507"/>
                  </a:ext>
                </a:extLst>
              </a:tr>
              <a:tr h="405162">
                <a:tc>
                  <a:txBody>
                    <a:bodyPr/>
                    <a:lstStyle/>
                    <a:p>
                      <a:r>
                        <a:rPr lang="is-IS" sz="1500" b="1"/>
                        <a:t>Afkoma ársins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-55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607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-662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500" b="1"/>
                        <a:t>-</a:t>
                      </a:r>
                    </a:p>
                  </a:txBody>
                  <a:tcPr marL="99903" marR="99903" marT="49951" marB="49951" anchor="ctr"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85453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944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5">
            <a:extLst>
              <a:ext uri="{FF2B5EF4-FFF2-40B4-BE49-F238E27FC236}">
                <a16:creationId xmlns:a16="http://schemas.microsoft.com/office/drawing/2014/main" id="{90EFABBD-D1FE-4037-AA68-D924E3CBB929}"/>
              </a:ext>
            </a:extLst>
          </p:cNvPr>
          <p:cNvSpPr txBox="1"/>
          <p:nvPr/>
        </p:nvSpPr>
        <p:spPr>
          <a:xfrm>
            <a:off x="1940378" y="6289475"/>
            <a:ext cx="8736677" cy="568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is-I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Hækkun </a:t>
            </a:r>
            <a:r>
              <a:rPr lang="is-IS" sz="1000" dirty="0" err="1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sérgreindra</a:t>
            </a:r>
            <a:r>
              <a:rPr lang="is-IS" sz="10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vara milli 2020 og 2021 er að mestu leyti tilkomin vegna kaupa á hvarfaefnum fyrir veirurannsóknir vegna Covid-19.</a:t>
            </a:r>
            <a:endParaRPr lang="is-IS" sz="1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7DC6B1-5F62-1976-2F26-1323AB77AC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600"/>
              <a:t>Rekstrargjöld önnur en laun</a:t>
            </a:r>
            <a:br>
              <a:rPr lang="is-IS" sz="3600"/>
            </a:br>
            <a:r>
              <a:rPr lang="is-IS" sz="1800" b="0">
                <a:solidFill>
                  <a:schemeClr val="tx1"/>
                </a:solidFill>
              </a:rPr>
              <a:t>í milljónum króna án S-lyfja á föstu verðlagi 2024</a:t>
            </a:r>
            <a:endParaRPr lang="is-IS">
              <a:solidFill>
                <a:schemeClr val="tx1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C4CE46B-9E1A-A630-02C2-FCB30C6288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03" t="17965" r="909" b="3587"/>
          <a:stretch>
            <a:fillRect/>
          </a:stretch>
        </p:blipFill>
        <p:spPr>
          <a:xfrm>
            <a:off x="1940379" y="1929347"/>
            <a:ext cx="7917300" cy="436012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8BEDAB-8B08-D4D4-F819-CBD371B0E8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240" t="12205" r="1160" b="1757"/>
          <a:stretch>
            <a:fillRect/>
          </a:stretch>
        </p:blipFill>
        <p:spPr>
          <a:xfrm>
            <a:off x="2137715" y="1729368"/>
            <a:ext cx="7883912" cy="478387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87DC6B1-5F62-1976-2F26-1323AB77A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00100"/>
            <a:ext cx="10896600" cy="847725"/>
          </a:xfrm>
        </p:spPr>
        <p:txBody>
          <a:bodyPr/>
          <a:lstStyle/>
          <a:p>
            <a:r>
              <a:rPr lang="is-IS" sz="3600"/>
              <a:t>Launagjöld</a:t>
            </a:r>
            <a:br>
              <a:rPr lang="is-IS" sz="3600"/>
            </a:br>
            <a:r>
              <a:rPr lang="is-IS" sz="1800" b="0">
                <a:solidFill>
                  <a:schemeClr val="tx1"/>
                </a:solidFill>
              </a:rPr>
              <a:t>Á verðlagi hvers árs (svæði) og föstu verðlagi ársins 2024* (súlur) *miðað við launavísitölu ríkisstarfsmanna</a:t>
            </a:r>
            <a:endParaRPr lang="is-I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D43305-B6BD-9BFD-A8F7-A0910A23F14D}"/>
              </a:ext>
            </a:extLst>
          </p:cNvPr>
          <p:cNvSpPr txBox="1"/>
          <p:nvPr/>
        </p:nvSpPr>
        <p:spPr>
          <a:xfrm>
            <a:off x="352425" y="6457861"/>
            <a:ext cx="11439525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sz="100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*Miðað er við launavísitölu ríkisstarfsmanna (heimild: Hagstofa Íslands). Vísitalan metur styttingu vinnutíma skv. kjarasamningum til launahækkunar, en styttingin tók gildi á árinu 2021.</a:t>
            </a:r>
            <a:endParaRPr lang="is-IS" sz="10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32E359-F97C-4F70-34DA-FF394D6F1CE1}"/>
              </a:ext>
            </a:extLst>
          </p:cNvPr>
          <p:cNvSpPr/>
          <p:nvPr/>
        </p:nvSpPr>
        <p:spPr>
          <a:xfrm>
            <a:off x="4538546" y="1746095"/>
            <a:ext cx="3029374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434423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259CB-D64C-5AA0-3B93-4E033D4D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36613"/>
            <a:ext cx="10909300" cy="1152525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is-IS">
                <a:ea typeface="Tahoma"/>
                <a:cs typeface="Tahoma"/>
              </a:rPr>
              <a:t>Sjúklingum hefur fjölgað um 22% frá 2019</a:t>
            </a:r>
            <a:br>
              <a:rPr lang="is-IS">
                <a:ea typeface="Tahoma"/>
                <a:cs typeface="Tahoma"/>
              </a:rPr>
            </a:br>
            <a:r>
              <a:rPr lang="is-IS" sz="1800" b="0">
                <a:solidFill>
                  <a:schemeClr val="tx1"/>
                </a:solidFill>
                <a:ea typeface="Tahoma"/>
                <a:cs typeface="Tahoma"/>
              </a:rPr>
              <a:t>- 3,6% fjölgun á ári að meðaltali</a:t>
            </a:r>
            <a:br>
              <a:rPr lang="is-IS" sz="1800">
                <a:ea typeface="Tahoma"/>
                <a:cs typeface="Tahoma"/>
              </a:rPr>
            </a:br>
            <a:r>
              <a:rPr lang="is-IS" sz="1800" b="0">
                <a:solidFill>
                  <a:schemeClr val="tx1"/>
                </a:solidFill>
                <a:ea typeface="Tahoma"/>
                <a:cs typeface="Tahoma"/>
              </a:rPr>
              <a:t>- 162 þjóðerni á árinu 2024 – 16% sjúklinga með erlent ríkisfang</a:t>
            </a:r>
          </a:p>
        </p:txBody>
      </p:sp>
      <p:sp>
        <p:nvSpPr>
          <p:cNvPr id="3" name="Staðgengill efnis 10">
            <a:extLst>
              <a:ext uri="{FF2B5EF4-FFF2-40B4-BE49-F238E27FC236}">
                <a16:creationId xmlns:a16="http://schemas.microsoft.com/office/drawing/2014/main" id="{EDDA32DB-A740-1C46-B8B7-98127E231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4514" y="5336381"/>
            <a:ext cx="4715836" cy="829469"/>
          </a:xfrm>
        </p:spPr>
        <p:txBody>
          <a:bodyPr vert="horz" lIns="0" tIns="0" rIns="0" bIns="0" rtlCol="0" anchor="t">
            <a:normAutofit/>
          </a:bodyPr>
          <a:lstStyle/>
          <a:p>
            <a:pPr marL="0" indent="0" algn="ctr">
              <a:buNone/>
            </a:pPr>
            <a:r>
              <a:rPr lang="is-IS" sz="1600">
                <a:latin typeface="+mj-lt"/>
                <a:ea typeface="Tahoma"/>
                <a:cs typeface="Tahoma"/>
              </a:rPr>
              <a:t>Sjúklingum með íslenskt ríkisfang fjölgaði um </a:t>
            </a:r>
            <a:r>
              <a:rPr lang="is-IS" sz="1600" b="1">
                <a:solidFill>
                  <a:schemeClr val="tx2"/>
                </a:solidFill>
                <a:latin typeface="+mj-lt"/>
                <a:ea typeface="Tahoma"/>
                <a:cs typeface="Tahoma"/>
              </a:rPr>
              <a:t>18% </a:t>
            </a:r>
            <a:endParaRPr lang="en-US" sz="1600">
              <a:solidFill>
                <a:schemeClr val="tx2"/>
              </a:solidFill>
              <a:latin typeface="+mj-lt"/>
              <a:ea typeface="Tahoma"/>
              <a:cs typeface="Tahoma"/>
            </a:endParaRPr>
          </a:p>
          <a:p>
            <a:pPr marL="0" indent="0" algn="ctr">
              <a:buNone/>
            </a:pPr>
            <a:r>
              <a:rPr lang="is-IS" sz="1600">
                <a:latin typeface="+mj-lt"/>
                <a:ea typeface="Tahoma"/>
                <a:cs typeface="Tahoma"/>
              </a:rPr>
              <a:t>Sjúklingum með erlent ríkisfang fjölgaði um </a:t>
            </a:r>
            <a:r>
              <a:rPr lang="is-IS" sz="1600" b="1">
                <a:solidFill>
                  <a:schemeClr val="tx2"/>
                </a:solidFill>
                <a:latin typeface="+mj-lt"/>
                <a:ea typeface="Tahoma"/>
                <a:cs typeface="Tahoma"/>
              </a:rPr>
              <a:t>47%</a:t>
            </a:r>
            <a:endParaRPr lang="en-US" sz="1600">
              <a:solidFill>
                <a:schemeClr val="tx2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9CDBA66-60E1-C6F6-0DAA-F8B2D1A58618}"/>
              </a:ext>
            </a:extLst>
          </p:cNvPr>
          <p:cNvSpPr/>
          <p:nvPr/>
        </p:nvSpPr>
        <p:spPr>
          <a:xfrm>
            <a:off x="2116476" y="2280863"/>
            <a:ext cx="2034284" cy="3287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spAutoFit/>
          </a:bodyPr>
          <a:lstStyle/>
          <a:p>
            <a:pPr marL="0" indent="0" algn="ctr">
              <a:spcAft>
                <a:spcPts val="600"/>
              </a:spcAft>
              <a:buFont typeface="Arial" panose="020B0604020202020204" pitchFamily="34" charset="0"/>
              <a:buNone/>
            </a:pPr>
            <a:endParaRPr lang="is-IS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13A01BEA-F22C-4745-853A-F0C6A23E8715}"/>
              </a:ext>
            </a:extLst>
          </p:cNvPr>
          <p:cNvGraphicFramePr>
            <a:graphicFrameLocks/>
          </p:cNvGraphicFramePr>
          <p:nvPr/>
        </p:nvGraphicFramePr>
        <p:xfrm>
          <a:off x="4779818" y="2026468"/>
          <a:ext cx="7190509" cy="3767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1CA61AA4-00F5-CDB8-D70E-4C7BF050BF98}"/>
              </a:ext>
            </a:extLst>
          </p:cNvPr>
          <p:cNvSpPr txBox="1"/>
          <p:nvPr/>
        </p:nvSpPr>
        <p:spPr>
          <a:xfrm>
            <a:off x="7091877" y="2990743"/>
            <a:ext cx="903389" cy="6617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is-IS" sz="1600">
                <a:solidFill>
                  <a:schemeClr val="bg1"/>
                </a:solidFill>
              </a:rPr>
              <a:t>Pólland </a:t>
            </a:r>
          </a:p>
          <a:p>
            <a:pPr algn="ctr">
              <a:spcAft>
                <a:spcPts val="600"/>
              </a:spcAft>
            </a:pPr>
            <a:r>
              <a:rPr lang="is-IS" sz="1600">
                <a:solidFill>
                  <a:schemeClr val="bg1"/>
                </a:solidFill>
              </a:rPr>
              <a:t>21%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4BDCB118-CA69-9C3C-9DD7-6C2B4D6B1D03}"/>
              </a:ext>
            </a:extLst>
          </p:cNvPr>
          <p:cNvGraphicFramePr>
            <a:graphicFrameLocks/>
          </p:cNvGraphicFramePr>
          <p:nvPr/>
        </p:nvGraphicFramePr>
        <p:xfrm>
          <a:off x="623888" y="228086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8535025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taðgengill efnis 10">
            <a:extLst>
              <a:ext uri="{FF2B5EF4-FFF2-40B4-BE49-F238E27FC236}">
                <a16:creationId xmlns:a16="http://schemas.microsoft.com/office/drawing/2014/main" id="{72CE2CA3-8F72-5954-74E6-AC8962900D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3887" y="5436126"/>
            <a:ext cx="4716463" cy="729724"/>
          </a:xfrm>
        </p:spPr>
        <p:txBody>
          <a:bodyPr/>
          <a:lstStyle/>
          <a:p>
            <a:pPr marL="0" indent="0" algn="ctr">
              <a:buNone/>
            </a:pPr>
            <a:r>
              <a:rPr lang="is-IS" sz="1600">
                <a:latin typeface="+mj-lt"/>
                <a:ea typeface="Tahoma"/>
                <a:cs typeface="Tahoma"/>
              </a:rPr>
              <a:t>Starfsfólki með íslenskt ríkisfang fjölgar um </a:t>
            </a:r>
            <a:r>
              <a:rPr lang="is-IS" sz="1600" b="1">
                <a:solidFill>
                  <a:schemeClr val="tx2"/>
                </a:solidFill>
                <a:latin typeface="+mj-lt"/>
                <a:ea typeface="Tahoma"/>
                <a:cs typeface="Tahoma"/>
              </a:rPr>
              <a:t>11% </a:t>
            </a:r>
          </a:p>
          <a:p>
            <a:pPr marL="0" indent="0" algn="ctr">
              <a:buNone/>
            </a:pPr>
            <a:r>
              <a:rPr lang="is-IS" sz="1600">
                <a:latin typeface="+mj-lt"/>
                <a:ea typeface="Tahoma"/>
                <a:cs typeface="Tahoma"/>
              </a:rPr>
              <a:t>Starfsfólki með erlent ríkisfang fjölgar um</a:t>
            </a:r>
            <a:r>
              <a:rPr lang="is-IS" sz="1600" b="1">
                <a:latin typeface="+mj-lt"/>
                <a:ea typeface="Tahoma"/>
                <a:cs typeface="Tahoma"/>
              </a:rPr>
              <a:t> </a:t>
            </a:r>
            <a:r>
              <a:rPr lang="is-IS" sz="1600" b="1">
                <a:solidFill>
                  <a:schemeClr val="tx2"/>
                </a:solidFill>
                <a:latin typeface="+mj-lt"/>
                <a:ea typeface="Tahoma"/>
                <a:cs typeface="Tahoma"/>
              </a:rPr>
              <a:t>88%</a:t>
            </a:r>
          </a:p>
        </p:txBody>
      </p:sp>
      <p:pic>
        <p:nvPicPr>
          <p:cNvPr id="10" name="Mynd 9">
            <a:extLst>
              <a:ext uri="{FF2B5EF4-FFF2-40B4-BE49-F238E27FC236}">
                <a16:creationId xmlns:a16="http://schemas.microsoft.com/office/drawing/2014/main" id="{EAEBFD3A-7710-7F4F-ADE5-1B1BCB5D5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1572" y="1964941"/>
            <a:ext cx="5812766" cy="434703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5259CB-D64C-5AA0-3B93-4E033D4DB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836613"/>
            <a:ext cx="10917100" cy="1128327"/>
          </a:xfrm>
        </p:spPr>
        <p:txBody>
          <a:bodyPr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is-IS"/>
              <a:t>Starfsfólki hefur fjölgað um 15% frá 2019</a:t>
            </a:r>
            <a:br>
              <a:rPr lang="is-IS"/>
            </a:br>
            <a:r>
              <a:rPr lang="is-IS" sz="1800" b="0">
                <a:solidFill>
                  <a:schemeClr val="tx1"/>
                </a:solidFill>
              </a:rPr>
              <a:t>- 2,5% fjölgun á ári að meðaltali</a:t>
            </a:r>
            <a:br>
              <a:rPr lang="is-IS" sz="1800"/>
            </a:br>
            <a:r>
              <a:rPr lang="is-IS" sz="1800" b="0">
                <a:solidFill>
                  <a:schemeClr val="tx1"/>
                </a:solidFill>
              </a:rPr>
              <a:t>- 70 þjóðerni á Landspítala – 10% starfsfólks með erlent ríkisfang</a:t>
            </a:r>
            <a:endParaRPr lang="is-IS" sz="1800" b="0">
              <a:solidFill>
                <a:schemeClr val="tx1"/>
              </a:solidFill>
              <a:ea typeface="Tahoma"/>
              <a:cs typeface="Tahoma"/>
            </a:endParaRP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6A98A3D0-E319-A4EA-4BBA-33303CAF5330}"/>
              </a:ext>
            </a:extLst>
          </p:cNvPr>
          <p:cNvGraphicFramePr>
            <a:graphicFrameLocks/>
          </p:cNvGraphicFramePr>
          <p:nvPr/>
        </p:nvGraphicFramePr>
        <p:xfrm>
          <a:off x="639171" y="2294312"/>
          <a:ext cx="4813977" cy="29687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5940317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ill 1">
            <a:extLst>
              <a:ext uri="{FF2B5EF4-FFF2-40B4-BE49-F238E27FC236}">
                <a16:creationId xmlns:a16="http://schemas.microsoft.com/office/drawing/2014/main" id="{63E2231F-7911-F3E5-7B1F-BD342CC3E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880158"/>
            <a:ext cx="10909300" cy="863599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is-IS"/>
              <a:t>Þróun starfsemi og stöðugilda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09505DF-7807-96E1-BEBB-884D0CC7CB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00212"/>
            <a:ext cx="5157787" cy="435769"/>
          </a:xfrm>
        </p:spPr>
        <p:txBody>
          <a:bodyPr>
            <a:normAutofit/>
          </a:bodyPr>
          <a:lstStyle/>
          <a:p>
            <a:pPr algn="ctr"/>
            <a:r>
              <a:rPr lang="en-US" b="0">
                <a:latin typeface="+mj-lt"/>
                <a:ea typeface="+mj-ea"/>
                <a:cs typeface="+mj-cs"/>
              </a:rPr>
              <a:t>5% </a:t>
            </a:r>
            <a:r>
              <a:rPr lang="en-US" b="0" err="1">
                <a:latin typeface="+mj-lt"/>
                <a:ea typeface="+mj-ea"/>
                <a:cs typeface="+mj-cs"/>
              </a:rPr>
              <a:t>framleiðniaukning</a:t>
            </a:r>
            <a:r>
              <a:rPr lang="en-US" b="0">
                <a:latin typeface="+mj-lt"/>
                <a:ea typeface="+mj-ea"/>
                <a:cs typeface="+mj-cs"/>
              </a:rPr>
              <a:t> </a:t>
            </a:r>
            <a:r>
              <a:rPr lang="en-US" b="0" err="1">
                <a:latin typeface="+mj-lt"/>
                <a:ea typeface="+mj-ea"/>
                <a:cs typeface="+mj-cs"/>
              </a:rPr>
              <a:t>frá</a:t>
            </a:r>
            <a:r>
              <a:rPr lang="en-US" b="0">
                <a:latin typeface="+mj-lt"/>
                <a:ea typeface="+mj-ea"/>
                <a:cs typeface="+mj-cs"/>
              </a:rPr>
              <a:t> 2019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1168F1-63F0-2203-4DD8-0683C91B30A3}"/>
              </a:ext>
            </a:extLst>
          </p:cNvPr>
          <p:cNvSpPr txBox="1"/>
          <p:nvPr/>
        </p:nvSpPr>
        <p:spPr>
          <a:xfrm>
            <a:off x="6374387" y="1844674"/>
            <a:ext cx="5158800" cy="541339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</a:pPr>
            <a:endParaRPr lang="en-US" sz="1500" b="1" kern="1200">
              <a:latin typeface="+mn-lt"/>
              <a:ea typeface="+mn-ea"/>
              <a:cs typeface="+mn-cs"/>
            </a:endParaRPr>
          </a:p>
        </p:txBody>
      </p:sp>
      <p:sp>
        <p:nvSpPr>
          <p:cNvPr id="9" name="Staðgengill efnis 8">
            <a:extLst>
              <a:ext uri="{FF2B5EF4-FFF2-40B4-BE49-F238E27FC236}">
                <a16:creationId xmlns:a16="http://schemas.microsoft.com/office/drawing/2014/main" id="{D9657CAB-BA0D-77B6-2443-E0054A55C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0327" y="2743200"/>
            <a:ext cx="4643393" cy="2710832"/>
          </a:xfrm>
        </p:spPr>
        <p:txBody>
          <a:bodyPr vert="horz" lIns="0" tIns="0" rIns="0" bIns="0" rtlCol="0" anchor="t">
            <a:normAutofit/>
          </a:bodyPr>
          <a:lstStyle/>
          <a:p>
            <a:r>
              <a:rPr lang="is-IS" sz="2000">
                <a:ea typeface="+mj-ea"/>
                <a:cs typeface="+mj-cs"/>
              </a:rPr>
              <a:t>Stöðugildum hefur fjölgað um 1,9% þegar leiðrétt er fyrir styttingu vinnuvikunnar</a:t>
            </a:r>
          </a:p>
          <a:p>
            <a:r>
              <a:rPr lang="is-IS" sz="2000">
                <a:ea typeface="+mj-ea"/>
                <a:cs typeface="+mj-cs"/>
              </a:rPr>
              <a:t>Fjöldi framleiddra DRG eininga hefur vaxið um 5% á hvert leiðrétt stöðugildi</a:t>
            </a:r>
          </a:p>
        </p:txBody>
      </p:sp>
      <p:graphicFrame>
        <p:nvGraphicFramePr>
          <p:cNvPr id="4" name="Línurit 7">
            <a:extLst>
              <a:ext uri="{FF2B5EF4-FFF2-40B4-BE49-F238E27FC236}">
                <a16:creationId xmlns:a16="http://schemas.microsoft.com/office/drawing/2014/main" id="{7F5C3202-8739-0DF8-D333-EC29226553B1}"/>
              </a:ext>
            </a:extLst>
          </p:cNvPr>
          <p:cNvGraphicFramePr>
            <a:graphicFrameLocks/>
          </p:cNvGraphicFramePr>
          <p:nvPr/>
        </p:nvGraphicFramePr>
        <p:xfrm>
          <a:off x="223256" y="2386013"/>
          <a:ext cx="5632846" cy="31525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2714336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3624E-81D8-BC0B-660E-3B404D93BE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210" y="836613"/>
            <a:ext cx="10909977" cy="863600"/>
          </a:xfrm>
        </p:spPr>
        <p:txBody>
          <a:bodyPr anchor="t">
            <a:noAutofit/>
          </a:bodyPr>
          <a:lstStyle/>
          <a:p>
            <a:pPr>
              <a:lnSpc>
                <a:spcPct val="100000"/>
              </a:lnSpc>
            </a:pPr>
            <a:r>
              <a:rPr lang="is-IS"/>
              <a:t>Þjónustutengd fjármögnun 2024</a:t>
            </a:r>
            <a:br>
              <a:rPr lang="is-IS" sz="2400"/>
            </a:br>
            <a:r>
              <a:rPr lang="is-IS" sz="1800" b="0">
                <a:solidFill>
                  <a:schemeClr val="tx1"/>
                </a:solidFill>
              </a:rPr>
              <a:t>4,7% umframframleiðsla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8B64EE3-D489-6E09-0DD2-AB5CA585DE46}"/>
              </a:ext>
            </a:extLst>
          </p:cNvPr>
          <p:cNvSpPr txBox="1">
            <a:spLocks/>
          </p:cNvSpPr>
          <p:nvPr/>
        </p:nvSpPr>
        <p:spPr>
          <a:xfrm>
            <a:off x="6096000" y="4914901"/>
            <a:ext cx="5437187" cy="14209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177800" indent="-1778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188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4988" indent="-1778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4375" indent="-17938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85825" indent="-17145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lang="is-IS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s-IS" sz="1500">
                <a:latin typeface="+mj-lt"/>
                <a:ea typeface="Tahoma"/>
                <a:cs typeface="Tahoma"/>
              </a:rPr>
              <a:t>Vöxtur klínískrar starfsemi á síðustu sex árum mælt í DRG einingum er 11%</a:t>
            </a:r>
          </a:p>
          <a:p>
            <a:r>
              <a:rPr lang="is-IS" sz="1500">
                <a:latin typeface="+mj-lt"/>
                <a:ea typeface="Tahoma"/>
                <a:cs typeface="Tahoma"/>
              </a:rPr>
              <a:t>Framleiðsla vex í takt við lýðfræðilega þróun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6E85370-9973-5E79-48CA-B38C7BBC75F5}"/>
              </a:ext>
            </a:extLst>
          </p:cNvPr>
          <p:cNvGraphicFramePr>
            <a:graphicFrameLocks noGrp="1"/>
          </p:cNvGraphicFramePr>
          <p:nvPr/>
        </p:nvGraphicFramePr>
        <p:xfrm>
          <a:off x="623211" y="1989138"/>
          <a:ext cx="4911804" cy="2925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19404">
                  <a:extLst>
                    <a:ext uri="{9D8B030D-6E8A-4147-A177-3AD203B41FA5}">
                      <a16:colId xmlns:a16="http://schemas.microsoft.com/office/drawing/2014/main" val="374080367"/>
                    </a:ext>
                  </a:extLst>
                </a:gridCol>
                <a:gridCol w="892400">
                  <a:extLst>
                    <a:ext uri="{9D8B030D-6E8A-4147-A177-3AD203B41FA5}">
                      <a16:colId xmlns:a16="http://schemas.microsoft.com/office/drawing/2014/main" val="2429870862"/>
                    </a:ext>
                  </a:extLst>
                </a:gridCol>
              </a:tblGrid>
              <a:tr h="1147141">
                <a:tc>
                  <a:txBody>
                    <a:bodyPr/>
                    <a:lstStyle/>
                    <a:p>
                      <a:r>
                        <a:rPr lang="is-IS"/>
                        <a:t>Þjónustutengd framleiðsla</a:t>
                      </a:r>
                    </a:p>
                    <a:p>
                      <a:r>
                        <a:rPr lang="is-IS" sz="1200"/>
                        <a:t>Landspítali</a:t>
                      </a:r>
                    </a:p>
                    <a:p>
                      <a:r>
                        <a:rPr lang="is-IS" sz="1200" b="0"/>
                        <a:t>Án biðlistaátaks, ósjúkratryggðra og sérsamninga við SÍ</a:t>
                      </a:r>
                    </a:p>
                  </a:txBody>
                  <a:tcPr marT="90000" marB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/>
                        <a:t>2024</a:t>
                      </a:r>
                    </a:p>
                    <a:p>
                      <a:pPr algn="ctr"/>
                      <a:r>
                        <a:rPr lang="is-IS" sz="1200"/>
                        <a:t>alls</a:t>
                      </a:r>
                    </a:p>
                  </a:txBody>
                  <a:tcPr marT="90000" marB="90000" anchor="ctr"/>
                </a:tc>
                <a:extLst>
                  <a:ext uri="{0D108BD9-81ED-4DB2-BD59-A6C34878D82A}">
                    <a16:rowId xmlns:a16="http://schemas.microsoft.com/office/drawing/2014/main" val="934869030"/>
                  </a:ext>
                </a:extLst>
              </a:tr>
              <a:tr h="763418">
                <a:tc>
                  <a:txBody>
                    <a:bodyPr/>
                    <a:lstStyle/>
                    <a:p>
                      <a:r>
                        <a:rPr lang="is-IS" sz="1200"/>
                        <a:t>Framleiðsluáætlun</a:t>
                      </a:r>
                      <a:r>
                        <a:rPr lang="is-IS" sz="1000"/>
                        <a:t>*</a:t>
                      </a:r>
                    </a:p>
                    <a:p>
                      <a:r>
                        <a:rPr lang="is-IS" sz="1200" b="1"/>
                        <a:t>Framleiðsla</a:t>
                      </a:r>
                    </a:p>
                  </a:txBody>
                  <a:tcPr marT="90000" marB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/>
                        <a:t>42.947</a:t>
                      </a:r>
                    </a:p>
                    <a:p>
                      <a:pPr algn="ctr"/>
                      <a:r>
                        <a:rPr lang="is-IS" sz="1200" b="1"/>
                        <a:t>44.953</a:t>
                      </a:r>
                    </a:p>
                  </a:txBody>
                  <a:tcPr marT="90000" marB="90000" anchor="ctr"/>
                </a:tc>
                <a:extLst>
                  <a:ext uri="{0D108BD9-81ED-4DB2-BD59-A6C34878D82A}">
                    <a16:rowId xmlns:a16="http://schemas.microsoft.com/office/drawing/2014/main" val="2956582350"/>
                  </a:ext>
                </a:extLst>
              </a:tr>
              <a:tr h="507602">
                <a:tc>
                  <a:txBody>
                    <a:bodyPr/>
                    <a:lstStyle/>
                    <a:p>
                      <a:r>
                        <a:rPr lang="is-IS" sz="1200"/>
                        <a:t>Umframframleiðsla</a:t>
                      </a:r>
                    </a:p>
                  </a:txBody>
                  <a:tcPr marT="90000" marB="9000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200" b="1"/>
                        <a:t>4,7%</a:t>
                      </a:r>
                    </a:p>
                  </a:txBody>
                  <a:tcPr marT="90000" marB="90000" anchor="ctr"/>
                </a:tc>
                <a:extLst>
                  <a:ext uri="{0D108BD9-81ED-4DB2-BD59-A6C34878D82A}">
                    <a16:rowId xmlns:a16="http://schemas.microsoft.com/office/drawing/2014/main" val="1754108573"/>
                  </a:ext>
                </a:extLst>
              </a:tr>
              <a:tr h="507602">
                <a:tc gridSpan="2">
                  <a:txBody>
                    <a:bodyPr/>
                    <a:lstStyle/>
                    <a:p>
                      <a:r>
                        <a:rPr lang="is-IS" sz="1000"/>
                        <a:t>*</a:t>
                      </a:r>
                      <a:r>
                        <a:rPr lang="is-IS" sz="1200"/>
                        <a:t>Endurskoðuð áætlun </a:t>
                      </a:r>
                      <a:r>
                        <a:rPr lang="is-IS" sz="1200" err="1"/>
                        <a:t>m.v</a:t>
                      </a:r>
                      <a:r>
                        <a:rPr lang="is-IS" sz="1200"/>
                        <a:t>. viðbótarfjárveitingar innan ársins</a:t>
                      </a:r>
                    </a:p>
                  </a:txBody>
                  <a:tcPr marT="90000" marB="9000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is-IS" sz="1200" b="1"/>
                    </a:p>
                  </a:txBody>
                  <a:tcPr marT="90000" marB="90000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158422"/>
                  </a:ext>
                </a:extLst>
              </a:tr>
            </a:tbl>
          </a:graphicData>
        </a:graphic>
      </p:graphicFrame>
      <p:graphicFrame>
        <p:nvGraphicFramePr>
          <p:cNvPr id="8" name="Línurit 15">
            <a:extLst>
              <a:ext uri="{FF2B5EF4-FFF2-40B4-BE49-F238E27FC236}">
                <a16:creationId xmlns:a16="http://schemas.microsoft.com/office/drawing/2014/main" id="{00CE978C-87DD-C1FB-4A0A-F7DB8DA54EB5}"/>
              </a:ext>
              <a:ext uri="{147F2762-F138-4A5C-976F-8EAC2B608ADB}">
                <a16:predDERef xmlns:a16="http://schemas.microsoft.com/office/drawing/2014/main" pred="{7F5C3202-8739-0DF8-D333-EC29226553B1}"/>
              </a:ext>
            </a:extLst>
          </p:cNvPr>
          <p:cNvGraphicFramePr>
            <a:graphicFrameLocks/>
          </p:cNvGraphicFramePr>
          <p:nvPr/>
        </p:nvGraphicFramePr>
        <p:xfrm>
          <a:off x="6198911" y="1627871"/>
          <a:ext cx="5334276" cy="3365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6451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6. Mannauður</a:t>
            </a:r>
          </a:p>
        </p:txBody>
      </p:sp>
    </p:spTree>
    <p:extLst>
      <p:ext uri="{BB962C8B-B14F-4D97-AF65-F5344CB8AC3E}">
        <p14:creationId xmlns:p14="http://schemas.microsoft.com/office/powerpoint/2010/main" val="10926462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837270"/>
            <a:ext cx="10896600" cy="746203"/>
          </a:xfrm>
        </p:spPr>
        <p:txBody>
          <a:bodyPr/>
          <a:lstStyle/>
          <a:p>
            <a:pPr algn="ctr"/>
            <a:r>
              <a:rPr lang="is-IS" sz="3200"/>
              <a:t>Á spítalanum starfa um 6.500 manns í um 5.100 stöðugildum</a:t>
            </a:r>
            <a:br>
              <a:rPr lang="is-IS" sz="3200"/>
            </a:br>
            <a:r>
              <a:rPr lang="is-IS" sz="2000" b="0">
                <a:solidFill>
                  <a:schemeClr val="tx1"/>
                </a:solidFill>
              </a:rPr>
              <a:t>Greidd stöðugildi á Landspítala, meðaltal á mánuði árið 2024 – hlutfallsleg skipting eftir stéttarfélögum </a:t>
            </a:r>
            <a:endParaRPr lang="en-US" sz="2000" b="0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399AF-2BA1-4FE6-A20C-F6F9EA4FD77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741" t="9401" r="9972" b="7767"/>
          <a:stretch>
            <a:fillRect/>
          </a:stretch>
        </p:blipFill>
        <p:spPr>
          <a:xfrm>
            <a:off x="1856394" y="1796386"/>
            <a:ext cx="8235460" cy="50616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37270"/>
            <a:ext cx="5178710" cy="13475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 err="1">
                <a:latin typeface="+mj-lt"/>
                <a:ea typeface="+mj-ea"/>
                <a:cs typeface="+mj-cs"/>
              </a:rPr>
              <a:t>Lág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dánartíðni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eftir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kransæðastíflu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latin typeface="+mj-lt"/>
                <a:ea typeface="+mj-ea"/>
                <a:cs typeface="+mj-cs"/>
              </a:rPr>
            </a:br>
            <a:r>
              <a:rPr lang="en-US" sz="1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Ísland</a:t>
            </a: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vs</a:t>
            </a: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OECD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A1801-B316-FA0F-E4FF-D3D4BFA8E843}"/>
              </a:ext>
            </a:extLst>
          </p:cNvPr>
          <p:cNvSpPr txBox="1"/>
          <p:nvPr/>
        </p:nvSpPr>
        <p:spPr>
          <a:xfrm>
            <a:off x="5835724" y="2785014"/>
            <a:ext cx="3049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52016-523B-035A-AAC9-3629F71B310B}"/>
              </a:ext>
            </a:extLst>
          </p:cNvPr>
          <p:cNvSpPr txBox="1"/>
          <p:nvPr/>
        </p:nvSpPr>
        <p:spPr>
          <a:xfrm>
            <a:off x="5835724" y="1584685"/>
            <a:ext cx="29798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b="1"/>
              <a:t>Heart attacks and other ischaemic heart disease mortality, 2021 and 2011 (or nearest year)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D8BB47-0AF6-208C-3EEC-94752FBF5D63}"/>
              </a:ext>
            </a:extLst>
          </p:cNvPr>
          <p:cNvSpPr/>
          <p:nvPr/>
        </p:nvSpPr>
        <p:spPr>
          <a:xfrm>
            <a:off x="9428017" y="3078935"/>
            <a:ext cx="392225" cy="1283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3750461D-4BF5-E85E-BAB7-E2499F9BEB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9545132"/>
              </p:ext>
            </p:extLst>
          </p:nvPr>
        </p:nvGraphicFramePr>
        <p:xfrm>
          <a:off x="9081050" y="188009"/>
          <a:ext cx="2747609" cy="66699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 fontScale="90000"/>
          </a:bodyPr>
          <a:lstStyle/>
          <a:p>
            <a:pPr>
              <a:lnSpc>
                <a:spcPts val="3200"/>
              </a:lnSpc>
            </a:pPr>
            <a:r>
              <a:rPr lang="en-US" sz="3600" kern="1200" dirty="0" err="1">
                <a:latin typeface="+mj-lt"/>
                <a:ea typeface="+mj-ea"/>
                <a:cs typeface="+mj-cs"/>
              </a:rPr>
              <a:t>Stöðugildi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og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starfsmannafjöldi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" name="Chart Placeholder 7">
            <a:extLst>
              <a:ext uri="{FF2B5EF4-FFF2-40B4-BE49-F238E27FC236}">
                <a16:creationId xmlns:a16="http://schemas.microsoft.com/office/drawing/2014/main" id="{D9496731-DDFE-9ABB-FF60-808846301F2D}"/>
              </a:ext>
            </a:extLst>
          </p:cNvPr>
          <p:cNvGraphicFramePr>
            <a:graphicFrameLocks noGrp="1"/>
          </p:cNvGraphicFramePr>
          <p:nvPr>
            <p:ph type="chart" sz="quarter" idx="14"/>
            <p:extLst>
              <p:ext uri="{D42A27DB-BD31-4B8C-83A1-F6EECF244321}">
                <p14:modId xmlns:p14="http://schemas.microsoft.com/office/powerpoint/2010/main" val="818081774"/>
              </p:ext>
            </p:extLst>
          </p:nvPr>
        </p:nvGraphicFramePr>
        <p:xfrm>
          <a:off x="546410" y="1958975"/>
          <a:ext cx="5397190" cy="4129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Placeholder 9" descr="A close-up of women smiling&#10;&#10;AI-generated content may be incorrect.">
            <a:extLst>
              <a:ext uri="{FF2B5EF4-FFF2-40B4-BE49-F238E27FC236}">
                <a16:creationId xmlns:a16="http://schemas.microsoft.com/office/drawing/2014/main" id="{305731B0-E8B8-1018-A33B-2350186DBD2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5" r="28254"/>
          <a:stretch>
            <a:fillRect/>
          </a:stretch>
        </p:blipFill>
        <p:spPr>
          <a:xfrm>
            <a:off x="6096000" y="1"/>
            <a:ext cx="6096000" cy="6858000"/>
          </a:xfr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Veikindahlutfall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starfsmanna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br>
              <a:rPr lang="en-US" sz="2600" kern="1200" dirty="0">
                <a:latin typeface="+mj-lt"/>
                <a:ea typeface="+mj-ea"/>
                <a:cs typeface="+mj-cs"/>
              </a:rPr>
            </a:b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eftir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mánuðum</a:t>
            </a:r>
            <a:endParaRPr lang="en-US" sz="1800" b="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5E09E73-C1EE-66B2-7695-C54B11D46A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4" t="2758" r="1134" b="1420"/>
          <a:stretch>
            <a:fillRect/>
          </a:stretch>
        </p:blipFill>
        <p:spPr>
          <a:xfrm>
            <a:off x="200723" y="1918010"/>
            <a:ext cx="11686478" cy="3323063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Starfsánægja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starfsmanna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skv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.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Könnun</a:t>
            </a:r>
            <a:br>
              <a:rPr lang="en-US" sz="2600" kern="1200" dirty="0">
                <a:latin typeface="+mj-lt"/>
                <a:ea typeface="+mj-ea"/>
                <a:cs typeface="+mj-cs"/>
              </a:rPr>
            </a:b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Skalinn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er 1-10,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þar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sem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10 er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hæsta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gildi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1800" b="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markmið</a:t>
            </a:r>
            <a:r>
              <a:rPr lang="en-US" sz="1800" b="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b="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er 7,8</a:t>
            </a:r>
            <a:endParaRPr lang="en-US" sz="1800" b="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6C298B-7E2D-D574-72A4-CEDD97898C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2133035"/>
            <a:ext cx="1073467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6527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7. Menntun og vísindi</a:t>
            </a:r>
          </a:p>
        </p:txBody>
      </p:sp>
    </p:spTree>
    <p:extLst>
      <p:ext uri="{BB962C8B-B14F-4D97-AF65-F5344CB8AC3E}">
        <p14:creationId xmlns:p14="http://schemas.microsoft.com/office/powerpoint/2010/main" val="58152555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47" y="874992"/>
            <a:ext cx="4639053" cy="953813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is-IS"/>
              <a:t>1.999 </a:t>
            </a:r>
            <a:r>
              <a:rPr lang="is-IS" b="0"/>
              <a:t>nemendur í heilbrigðisvísindum árið 2024</a:t>
            </a:r>
            <a:endParaRPr lang="en-US" b="0" dirty="0"/>
          </a:p>
        </p:txBody>
      </p:sp>
      <p:pic>
        <p:nvPicPr>
          <p:cNvPr id="8" name="Picture Placeholder 7" descr="A group of people sitting at a table with laptops&#10;&#10;Description automatically generated">
            <a:extLst>
              <a:ext uri="{FF2B5EF4-FFF2-40B4-BE49-F238E27FC236}">
                <a16:creationId xmlns:a16="http://schemas.microsoft.com/office/drawing/2014/main" id="{402AF7D6-D7A2-0F3E-59B3-26635B57D87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27" r="22631"/>
          <a:stretch/>
        </p:blipFill>
        <p:spPr>
          <a:xfrm>
            <a:off x="6096000" y="1"/>
            <a:ext cx="6096000" cy="685800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9E9166-F0EA-057F-4F24-6807B51C790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18747" y="3176752"/>
            <a:ext cx="5101015" cy="2198250"/>
          </a:xfrm>
        </p:spPr>
        <p:txBody>
          <a:bodyPr numCol="2" spcCol="180000">
            <a:normAutofit fontScale="77500" lnSpcReduction="20000"/>
          </a:bodyPr>
          <a:lstStyle/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Hjúkrunarfræði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Iðjuþjálfun </a:t>
            </a:r>
            <a:r>
              <a:rPr lang="is-IS">
                <a:latin typeface="+mn-lt"/>
              </a:rPr>
              <a:t>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Geislafræði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Sálfræði 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Félagsráðgjöf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Læknisfræði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Lífeindafræði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Lyfjafræði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Sjúkraliðanám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Næringarfræði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Sjúkraþjálfun </a:t>
            </a:r>
          </a:p>
          <a:p>
            <a:r>
              <a:rPr lang="is-IS">
                <a:latin typeface="Arial" panose="020B0604020202020204" pitchFamily="34" charset="0"/>
                <a:cs typeface="Arial" panose="020B0604020202020204" pitchFamily="34" charset="0"/>
              </a:rPr>
              <a:t>Sjúkraflutningamenn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BD9CF90-C73A-242F-553A-1D3278518D1F}"/>
              </a:ext>
            </a:extLst>
          </p:cNvPr>
          <p:cNvSpPr txBox="1">
            <a:spLocks/>
          </p:cNvSpPr>
          <p:nvPr/>
        </p:nvSpPr>
        <p:spPr>
          <a:xfrm>
            <a:off x="618747" y="1824859"/>
            <a:ext cx="4639053" cy="95381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1200"/>
              </a:spcAft>
            </a:pPr>
            <a:r>
              <a:rPr lang="is-IS" b="0"/>
              <a:t>þar af </a:t>
            </a:r>
            <a:r>
              <a:rPr lang="is-IS"/>
              <a:t>649</a:t>
            </a:r>
            <a:r>
              <a:rPr lang="is-IS" b="0"/>
              <a:t> háskólanemar </a:t>
            </a:r>
            <a:br>
              <a:rPr lang="is-IS" b="0"/>
            </a:br>
            <a:r>
              <a:rPr lang="is-IS" b="0"/>
              <a:t>á framhaldsstigi</a:t>
            </a:r>
            <a:endParaRPr lang="en-US" b="0" dirty="0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8. Nokkrir áfangar úr sögu Landspítala</a:t>
            </a:r>
          </a:p>
        </p:txBody>
      </p:sp>
    </p:spTree>
    <p:extLst>
      <p:ext uri="{BB962C8B-B14F-4D97-AF65-F5344CB8AC3E}">
        <p14:creationId xmlns:p14="http://schemas.microsoft.com/office/powerpoint/2010/main" val="4868855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01109" y="2644655"/>
            <a:ext cx="1011521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noAutofit/>
          </a:bodyPr>
          <a:lstStyle/>
          <a:p>
            <a:r>
              <a:rPr lang="nn-NO" sz="1400" b="1">
                <a:solidFill>
                  <a:schemeClr val="tx2"/>
                </a:solidFill>
                <a:latin typeface="+mj-lt"/>
              </a:rPr>
              <a:t>1930</a:t>
            </a:r>
            <a:r>
              <a:rPr lang="nn-NO" sz="1400">
                <a:latin typeface="+mj-lt"/>
              </a:rPr>
              <a:t>  </a:t>
            </a:r>
            <a:r>
              <a:rPr lang="nn-NO" sz="1400" dirty="0">
                <a:latin typeface="+mj-lt"/>
              </a:rPr>
              <a:t>Landspítalinn tekinn í notkun</a:t>
            </a:r>
          </a:p>
          <a:p>
            <a:r>
              <a:rPr lang="nn-NO" sz="1400" b="1" dirty="0">
                <a:solidFill>
                  <a:schemeClr val="tx2"/>
                </a:solidFill>
                <a:latin typeface="+mj-lt"/>
              </a:rPr>
              <a:t>1955 </a:t>
            </a:r>
            <a:r>
              <a:rPr lang="nn-NO" sz="1400" dirty="0">
                <a:latin typeface="+mj-lt"/>
              </a:rPr>
              <a:t> Hjúkrunarspítalinn opnaður</a:t>
            </a:r>
          </a:p>
          <a:p>
            <a:r>
              <a:rPr lang="is-IS" sz="1400" b="1" dirty="0">
                <a:solidFill>
                  <a:schemeClr val="tx2"/>
                </a:solidFill>
                <a:latin typeface="+mj-lt"/>
              </a:rPr>
              <a:t>1996</a:t>
            </a:r>
            <a:r>
              <a:rPr lang="is-IS" sz="1400" dirty="0">
                <a:latin typeface="+mj-lt"/>
              </a:rPr>
              <a:t>  Sjúkrahús Reykjavíkur stofnað með sameiningu Borgarspítalans (1967) og St. Jósefsspítala Landakoti (1902)</a:t>
            </a:r>
          </a:p>
          <a:p>
            <a:r>
              <a:rPr lang="is-IS" sz="1400" b="1" dirty="0">
                <a:solidFill>
                  <a:schemeClr val="tx2"/>
                </a:solidFill>
                <a:latin typeface="+mj-lt"/>
              </a:rPr>
              <a:t>1999</a:t>
            </a:r>
            <a:r>
              <a:rPr lang="is-IS" sz="1400" dirty="0">
                <a:latin typeface="+mj-lt"/>
              </a:rPr>
              <a:t>  Ríkisspítalar (Landspítalinn) og Sjúkrahús Reykjavíkur undir eina stjórn</a:t>
            </a:r>
          </a:p>
          <a:p>
            <a:r>
              <a:rPr lang="is-IS" sz="1400" b="1" dirty="0">
                <a:solidFill>
                  <a:schemeClr val="tx2"/>
                </a:solidFill>
                <a:latin typeface="+mj-lt"/>
              </a:rPr>
              <a:t>2000</a:t>
            </a:r>
            <a:r>
              <a:rPr lang="is-IS" sz="1400" dirty="0">
                <a:latin typeface="+mj-lt"/>
              </a:rPr>
              <a:t>  Ríkisspítalar (Landspítalinn) og Sjúkrahús Reykjavíkur sameinast í Landspítala - háskólasjúkrahús (Landspítali frá 2007)</a:t>
            </a:r>
          </a:p>
          <a:p>
            <a:r>
              <a:rPr lang="is-IS" sz="1400" b="1">
                <a:solidFill>
                  <a:schemeClr val="tx2"/>
                </a:solidFill>
                <a:latin typeface="+mj-lt"/>
              </a:rPr>
              <a:t>2003</a:t>
            </a:r>
            <a:r>
              <a:rPr lang="is-IS" sz="1400">
                <a:latin typeface="+mj-lt"/>
              </a:rPr>
              <a:t>  Nýr </a:t>
            </a:r>
            <a:r>
              <a:rPr lang="is-IS" sz="1400" dirty="0">
                <a:latin typeface="+mj-lt"/>
              </a:rPr>
              <a:t>barnaspítali opnaður</a:t>
            </a:r>
          </a:p>
          <a:p>
            <a:r>
              <a:rPr lang="is-IS" sz="1400" b="1">
                <a:solidFill>
                  <a:schemeClr val="tx2"/>
                </a:solidFill>
                <a:latin typeface="+mj-lt"/>
              </a:rPr>
              <a:t>2011  </a:t>
            </a:r>
            <a:r>
              <a:rPr lang="is-IS" sz="1400">
                <a:latin typeface="+mj-lt"/>
              </a:rPr>
              <a:t>St</a:t>
            </a:r>
            <a:r>
              <a:rPr lang="is-IS" sz="1400" dirty="0" err="1">
                <a:latin typeface="+mj-lt"/>
              </a:rPr>
              <a:t>.Jósefsspítali</a:t>
            </a:r>
            <a:r>
              <a:rPr lang="is-IS" sz="1400" dirty="0">
                <a:latin typeface="+mj-lt"/>
              </a:rPr>
              <a:t> í Hafnarfirði sameinast Landspítala </a:t>
            </a:r>
          </a:p>
          <a:p>
            <a:r>
              <a:rPr lang="is-IS" sz="1400" b="1">
                <a:solidFill>
                  <a:schemeClr val="tx2"/>
                </a:solidFill>
                <a:latin typeface="+mj-lt"/>
              </a:rPr>
              <a:t>2018</a:t>
            </a:r>
            <a:r>
              <a:rPr lang="is-IS" sz="1400">
                <a:latin typeface="+mj-lt"/>
              </a:rPr>
              <a:t>  Tekin </a:t>
            </a:r>
            <a:r>
              <a:rPr lang="is-IS" sz="1400" dirty="0">
                <a:latin typeface="+mj-lt"/>
              </a:rPr>
              <a:t>ný skóflustunga að meðferðarkjarna við Hringbraut</a:t>
            </a:r>
          </a:p>
          <a:p>
            <a:r>
              <a:rPr lang="is-IS" sz="1400" b="1">
                <a:solidFill>
                  <a:schemeClr val="tx2"/>
                </a:solidFill>
                <a:latin typeface="+mj-lt"/>
              </a:rPr>
              <a:t>2019</a:t>
            </a:r>
            <a:r>
              <a:rPr lang="is-IS" sz="1400">
                <a:latin typeface="+mj-lt"/>
              </a:rPr>
              <a:t>  Nýtt </a:t>
            </a:r>
            <a:r>
              <a:rPr lang="is-IS" sz="1400" dirty="0">
                <a:latin typeface="+mj-lt"/>
              </a:rPr>
              <a:t>sjúkrahótel opnað við Hringbraut</a:t>
            </a:r>
          </a:p>
          <a:p>
            <a:r>
              <a:rPr lang="is-IS" sz="1400" b="1">
                <a:solidFill>
                  <a:schemeClr val="tx2"/>
                </a:solidFill>
                <a:latin typeface="+mj-lt"/>
              </a:rPr>
              <a:t>2021</a:t>
            </a:r>
            <a:r>
              <a:rPr lang="is-IS" sz="1400">
                <a:latin typeface="+mj-lt"/>
              </a:rPr>
              <a:t>  Opnað </a:t>
            </a:r>
            <a:r>
              <a:rPr lang="is-IS" sz="1400" dirty="0">
                <a:latin typeface="+mj-lt"/>
              </a:rPr>
              <a:t>göngudeildarhús </a:t>
            </a:r>
            <a:r>
              <a:rPr lang="is-IS" sz="1400">
                <a:latin typeface="+mj-lt"/>
              </a:rPr>
              <a:t>við Eiríksgötu</a:t>
            </a:r>
            <a:endParaRPr lang="en-US" sz="2000" dirty="0">
              <a:latin typeface="+mj-lt"/>
            </a:endParaRPr>
          </a:p>
        </p:txBody>
      </p:sp>
      <p:pic>
        <p:nvPicPr>
          <p:cNvPr id="5" name="Picture 10" descr="C:\Documents and Settings\arnic\Desktop\landak.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224446" y="866699"/>
            <a:ext cx="2546923" cy="1697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My Google Docs\Landspitali\My Documents\My Pictures\Byggingar\_Hringbraut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894867" y="834876"/>
            <a:ext cx="2583543" cy="1698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My Google Docs\Landspitali\My Documents\My Pictures\Byggingar\barnasp.jpg"/>
          <p:cNvPicPr>
            <a:picLocks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967345" y="864202"/>
            <a:ext cx="2573014" cy="1689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ocuments and Settings\arnic\Desktop\landspitali_fossvogi_130911 001 copy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608427" y="864202"/>
            <a:ext cx="2543523" cy="17004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894867" y="834876"/>
            <a:ext cx="878315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Hringbraut</a:t>
            </a:r>
            <a:endParaRPr lang="is-IS" sz="900" b="1" dirty="0"/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601506" y="868944"/>
            <a:ext cx="856401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Fossvogur</a:t>
            </a:r>
            <a:endParaRPr lang="is-IS" sz="900" b="1" dirty="0"/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6219796" y="864202"/>
            <a:ext cx="764077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Landakot</a:t>
            </a:r>
            <a:endParaRPr lang="is-IS" sz="900" b="1" dirty="0"/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8967345" y="869704"/>
            <a:ext cx="1443881" cy="3693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Barnaspítali Hringsins </a:t>
            </a:r>
            <a:endParaRPr lang="is-IS" sz="900" b="1" dirty="0"/>
          </a:p>
        </p:txBody>
      </p:sp>
      <p:pic>
        <p:nvPicPr>
          <p:cNvPr id="4" name="Picture 2" descr="C:\My Google Docs\Landspitali\My Documents\My Pictures\Byggingar\800_LSH07584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9007295" y="5075486"/>
            <a:ext cx="2533063" cy="1664990"/>
          </a:xfrm>
          <a:prstGeom prst="rect">
            <a:avLst/>
          </a:prstGeom>
          <a:noFill/>
        </p:spPr>
      </p:pic>
      <p:pic>
        <p:nvPicPr>
          <p:cNvPr id="10" name="Picture 3" descr="C:\My Google Docs\Landspitali\My Documents\My Pictures\Byggingar\_Hringbraut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74735" y="5083612"/>
            <a:ext cx="2577292" cy="1651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C:\Documents and Settings\arnic\Desktop\landspitali_fossvogi_130911 001 copy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590228" y="5083612"/>
            <a:ext cx="2436512" cy="165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C:\Documents and Settings\arnic\Desktop\landak.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6246444" y="5075486"/>
            <a:ext cx="2541148" cy="1658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874735" y="5083612"/>
            <a:ext cx="872586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b="1" dirty="0"/>
              <a:t>Eiríksstaðir</a:t>
            </a:r>
            <a:endParaRPr lang="is-IS" sz="900" b="1" dirty="0"/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3588501" y="5078645"/>
            <a:ext cx="704420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b="1" dirty="0"/>
              <a:t>Kleppur</a:t>
            </a:r>
            <a:endParaRPr lang="is-IS" sz="900" b="1" dirty="0"/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6252284" y="5086597"/>
            <a:ext cx="1034531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Geðdeildahús</a:t>
            </a:r>
            <a:endParaRPr lang="is-IS" sz="900" b="1" dirty="0"/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9007295" y="5075486"/>
            <a:ext cx="762781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b="1" dirty="0"/>
              <a:t>Grensás </a:t>
            </a:r>
            <a:endParaRPr lang="is-IS" sz="900" b="1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07"/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583653"/>
          </a:xfrm>
        </p:spPr>
        <p:txBody>
          <a:bodyPr/>
          <a:lstStyle/>
          <a:p>
            <a:r>
              <a:rPr lang="is-IS" sz="3600" dirty="0"/>
              <a:t>Áfangar í Landspítalasögunni</a:t>
            </a:r>
            <a:endParaRPr lang="en-US" sz="3600" dirty="0"/>
          </a:p>
        </p:txBody>
      </p:sp>
      <p:sp>
        <p:nvSpPr>
          <p:cNvPr id="21" name="Rectangle 20"/>
          <p:cNvSpPr/>
          <p:nvPr/>
        </p:nvSpPr>
        <p:spPr>
          <a:xfrm>
            <a:off x="702188" y="4490325"/>
            <a:ext cx="10303469" cy="28201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 dirty="0">
              <a:latin typeface="+mj-lt"/>
            </a:endParaRPr>
          </a:p>
        </p:txBody>
      </p:sp>
      <p:cxnSp>
        <p:nvCxnSpPr>
          <p:cNvPr id="23" name="Straight Connector 22"/>
          <p:cNvCxnSpPr>
            <a:stCxn id="27" idx="0"/>
            <a:endCxn id="24" idx="2"/>
          </p:cNvCxnSpPr>
          <p:nvPr/>
        </p:nvCxnSpPr>
        <p:spPr bwMode="auto">
          <a:xfrm rot="5400000" flipH="1" flipV="1">
            <a:off x="889941" y="3916167"/>
            <a:ext cx="535979" cy="32875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Rectangle 12"/>
          <p:cNvSpPr>
            <a:spLocks noChangeArrowheads="1"/>
          </p:cNvSpPr>
          <p:nvPr/>
        </p:nvSpPr>
        <p:spPr bwMode="auto">
          <a:xfrm>
            <a:off x="669472" y="3359155"/>
            <a:ext cx="1305669" cy="453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Landakotsspítali tók til starfa </a:t>
            </a:r>
          </a:p>
        </p:txBody>
      </p:sp>
      <p:sp>
        <p:nvSpPr>
          <p:cNvPr id="26" name="Rectangle 5"/>
          <p:cNvSpPr/>
          <p:nvPr/>
        </p:nvSpPr>
        <p:spPr bwMode="auto">
          <a:xfrm>
            <a:off x="703750" y="4490319"/>
            <a:ext cx="571421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1902</a:t>
            </a:r>
          </a:p>
        </p:txBody>
      </p:sp>
      <p:sp>
        <p:nvSpPr>
          <p:cNvPr id="27" name="Isosceles Triangle 26"/>
          <p:cNvSpPr/>
          <p:nvPr/>
        </p:nvSpPr>
        <p:spPr bwMode="auto">
          <a:xfrm>
            <a:off x="923439" y="4348533"/>
            <a:ext cx="140227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409558" y="4490319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1907</a:t>
            </a:r>
          </a:p>
        </p:txBody>
      </p:sp>
      <p:sp>
        <p:nvSpPr>
          <p:cNvPr id="33" name="Isosceles Triangle 32"/>
          <p:cNvSpPr/>
          <p:nvPr/>
        </p:nvSpPr>
        <p:spPr bwMode="auto">
          <a:xfrm rot="10800000">
            <a:off x="1584062" y="4772330"/>
            <a:ext cx="141785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30" name="Straight Connector 29"/>
          <p:cNvCxnSpPr>
            <a:stCxn id="33" idx="0"/>
            <a:endCxn id="31" idx="0"/>
          </p:cNvCxnSpPr>
          <p:nvPr/>
        </p:nvCxnSpPr>
        <p:spPr bwMode="auto">
          <a:xfrm rot="5400000">
            <a:off x="1356582" y="5110434"/>
            <a:ext cx="493910" cy="10127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1" name="Rectangle 21"/>
          <p:cNvSpPr>
            <a:spLocks noChangeArrowheads="1"/>
          </p:cNvSpPr>
          <p:nvPr/>
        </p:nvSpPr>
        <p:spPr bwMode="auto">
          <a:xfrm>
            <a:off x="915646" y="5408568"/>
            <a:ext cx="1272950" cy="45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>
                <a:latin typeface="+mj-lt"/>
              </a:rPr>
              <a:t>Kleppsspítali tekinn í notkun</a:t>
            </a:r>
          </a:p>
        </p:txBody>
      </p: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3636195" y="1521963"/>
            <a:ext cx="2120202" cy="75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s-IS" sz="1200" dirty="0">
                <a:latin typeface="+mj-lt"/>
              </a:rPr>
              <a:t>Hjúkrunarspítali opnaður </a:t>
            </a:r>
          </a:p>
          <a:p>
            <a:r>
              <a:rPr lang="is-IS" sz="1200" dirty="0">
                <a:latin typeface="+mj-lt"/>
              </a:rPr>
              <a:t>í Heilsuverndarstöðinni.</a:t>
            </a:r>
            <a:br>
              <a:rPr lang="is-IS" sz="1200" dirty="0">
                <a:latin typeface="+mj-lt"/>
              </a:rPr>
            </a:br>
            <a:r>
              <a:rPr lang="is-IS" sz="1000" dirty="0">
                <a:latin typeface="+mj-lt"/>
              </a:rPr>
              <a:t>(Þeirri starfsemi lauk endanlega 1996)</a:t>
            </a:r>
            <a:endParaRPr lang="is-IS" sz="10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6" name="Rectangle 26"/>
          <p:cNvSpPr>
            <a:spLocks noChangeArrowheads="1"/>
          </p:cNvSpPr>
          <p:nvPr/>
        </p:nvSpPr>
        <p:spPr bwMode="auto">
          <a:xfrm>
            <a:off x="5695790" y="5408568"/>
            <a:ext cx="1201277" cy="4528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Hvítabandið tekið í notkun</a:t>
            </a:r>
          </a:p>
        </p:txBody>
      </p:sp>
      <p:cxnSp>
        <p:nvCxnSpPr>
          <p:cNvPr id="37" name="Straight Connector 36"/>
          <p:cNvCxnSpPr>
            <a:endCxn id="36" idx="0"/>
          </p:cNvCxnSpPr>
          <p:nvPr/>
        </p:nvCxnSpPr>
        <p:spPr bwMode="auto">
          <a:xfrm rot="16200000" flipH="1">
            <a:off x="6042462" y="5153281"/>
            <a:ext cx="493910" cy="1558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39" name="Isosceles Triangle 18"/>
          <p:cNvSpPr/>
          <p:nvPr/>
        </p:nvSpPr>
        <p:spPr bwMode="auto">
          <a:xfrm rot="10800000">
            <a:off x="6209955" y="4772330"/>
            <a:ext cx="141784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 bwMode="auto">
          <a:xfrm>
            <a:off x="5977802" y="4490319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1970</a:t>
            </a:r>
          </a:p>
        </p:txBody>
      </p:sp>
      <p:sp>
        <p:nvSpPr>
          <p:cNvPr id="42" name="Rectangle 28"/>
          <p:cNvSpPr>
            <a:spLocks noChangeArrowheads="1"/>
          </p:cNvSpPr>
          <p:nvPr/>
        </p:nvSpPr>
        <p:spPr bwMode="auto">
          <a:xfrm>
            <a:off x="6993709" y="5620906"/>
            <a:ext cx="2190656" cy="99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Landspítalinn og Sjúkrahús Reykjavíkur sameinast í Landspítala - háskólasjúkrahús, </a:t>
            </a:r>
          </a:p>
          <a:p>
            <a:pPr algn="ctr"/>
            <a:r>
              <a:rPr lang="is-IS" sz="1200" dirty="0">
                <a:latin typeface="+mj-lt"/>
              </a:rPr>
              <a:t>nú Landspítali</a:t>
            </a:r>
          </a:p>
        </p:txBody>
      </p:sp>
      <p:cxnSp>
        <p:nvCxnSpPr>
          <p:cNvPr id="43" name="Straight Connector 42"/>
          <p:cNvCxnSpPr>
            <a:stCxn id="45" idx="0"/>
            <a:endCxn id="42" idx="0"/>
          </p:cNvCxnSpPr>
          <p:nvPr/>
        </p:nvCxnSpPr>
        <p:spPr bwMode="auto">
          <a:xfrm flipH="1">
            <a:off x="8089037" y="4914121"/>
            <a:ext cx="193201" cy="70678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5" name="Isosceles Triangle 44"/>
          <p:cNvSpPr/>
          <p:nvPr/>
        </p:nvSpPr>
        <p:spPr bwMode="auto">
          <a:xfrm rot="10800000">
            <a:off x="8212124" y="4772335"/>
            <a:ext cx="140227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46" name="Rectangle 45"/>
          <p:cNvSpPr/>
          <p:nvPr/>
        </p:nvSpPr>
        <p:spPr bwMode="auto">
          <a:xfrm>
            <a:off x="7983087" y="4490324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2000</a:t>
            </a:r>
          </a:p>
        </p:txBody>
      </p:sp>
      <p:sp>
        <p:nvSpPr>
          <p:cNvPr id="48" name="Rectangle 24"/>
          <p:cNvSpPr>
            <a:spLocks noChangeArrowheads="1"/>
          </p:cNvSpPr>
          <p:nvPr/>
        </p:nvSpPr>
        <p:spPr bwMode="auto">
          <a:xfrm>
            <a:off x="6923594" y="2653346"/>
            <a:ext cx="1554961" cy="81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>
                <a:latin typeface="+mj-lt"/>
              </a:rPr>
              <a:t>Landspítalinn og Sjúkrahús Reykjavíkur undir eina stjórn</a:t>
            </a:r>
          </a:p>
        </p:txBody>
      </p:sp>
      <p:cxnSp>
        <p:nvCxnSpPr>
          <p:cNvPr id="49" name="Straight Connector 48"/>
          <p:cNvCxnSpPr>
            <a:stCxn id="52" idx="0"/>
            <a:endCxn id="48" idx="2"/>
          </p:cNvCxnSpPr>
          <p:nvPr/>
        </p:nvCxnSpPr>
        <p:spPr bwMode="auto">
          <a:xfrm flipV="1">
            <a:off x="7648880" y="3468941"/>
            <a:ext cx="52195" cy="87959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1" name="Rectangle 50"/>
          <p:cNvSpPr/>
          <p:nvPr/>
        </p:nvSpPr>
        <p:spPr bwMode="auto">
          <a:xfrm>
            <a:off x="7347391" y="4490319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1999</a:t>
            </a:r>
          </a:p>
        </p:txBody>
      </p:sp>
      <p:sp>
        <p:nvSpPr>
          <p:cNvPr id="52" name="Isosceles Triangle 51"/>
          <p:cNvSpPr/>
          <p:nvPr/>
        </p:nvSpPr>
        <p:spPr bwMode="auto">
          <a:xfrm>
            <a:off x="7577987" y="4348534"/>
            <a:ext cx="141785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54" name="Rectangle 22"/>
          <p:cNvSpPr>
            <a:spLocks noChangeArrowheads="1"/>
          </p:cNvSpPr>
          <p:nvPr/>
        </p:nvSpPr>
        <p:spPr bwMode="auto">
          <a:xfrm>
            <a:off x="1224148" y="1875870"/>
            <a:ext cx="1307158" cy="755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Vífilsstaðaspítali tók til starfa</a:t>
            </a:r>
            <a:br>
              <a:rPr lang="is-IS" sz="1200" dirty="0">
                <a:latin typeface="+mj-lt"/>
              </a:rPr>
            </a:br>
            <a:r>
              <a:rPr lang="is-IS" sz="1000" dirty="0">
                <a:latin typeface="+mj-lt"/>
              </a:rPr>
              <a:t>(Starfsemi hætt 2002)</a:t>
            </a:r>
            <a:endParaRPr lang="is-IS" sz="1000" dirty="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55" name="Straight Connector 54"/>
          <p:cNvCxnSpPr>
            <a:stCxn id="58" idx="0"/>
            <a:endCxn id="54" idx="2"/>
          </p:cNvCxnSpPr>
          <p:nvPr/>
        </p:nvCxnSpPr>
        <p:spPr bwMode="auto">
          <a:xfrm flipH="1" flipV="1">
            <a:off x="1877728" y="2631050"/>
            <a:ext cx="506409" cy="171748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7" name="Rectangle 7"/>
          <p:cNvSpPr/>
          <p:nvPr/>
        </p:nvSpPr>
        <p:spPr bwMode="auto">
          <a:xfrm>
            <a:off x="2071741" y="4490323"/>
            <a:ext cx="571420" cy="302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1910</a:t>
            </a:r>
          </a:p>
        </p:txBody>
      </p:sp>
      <p:sp>
        <p:nvSpPr>
          <p:cNvPr id="58" name="Isosceles Triangle 57"/>
          <p:cNvSpPr/>
          <p:nvPr/>
        </p:nvSpPr>
        <p:spPr bwMode="auto">
          <a:xfrm>
            <a:off x="2313244" y="4348538"/>
            <a:ext cx="141785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63" name="Rectangle 8"/>
          <p:cNvSpPr/>
          <p:nvPr/>
        </p:nvSpPr>
        <p:spPr bwMode="auto">
          <a:xfrm>
            <a:off x="3320419" y="4490318"/>
            <a:ext cx="571421" cy="302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1930</a:t>
            </a:r>
          </a:p>
        </p:txBody>
      </p:sp>
      <p:sp>
        <p:nvSpPr>
          <p:cNvPr id="64" name="Isosceles Triangle 63"/>
          <p:cNvSpPr/>
          <p:nvPr/>
        </p:nvSpPr>
        <p:spPr bwMode="auto">
          <a:xfrm rot="10800000">
            <a:off x="3522969" y="4772329"/>
            <a:ext cx="141785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2717444" y="5338271"/>
            <a:ext cx="1131657" cy="63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Landspítali tekinn í notkun</a:t>
            </a:r>
          </a:p>
        </p:txBody>
      </p:sp>
      <p:cxnSp>
        <p:nvCxnSpPr>
          <p:cNvPr id="62" name="Straight Connector 61"/>
          <p:cNvCxnSpPr>
            <a:stCxn id="64" idx="0"/>
            <a:endCxn id="61" idx="0"/>
          </p:cNvCxnSpPr>
          <p:nvPr/>
        </p:nvCxnSpPr>
        <p:spPr bwMode="auto">
          <a:xfrm flipH="1">
            <a:off x="3283273" y="4914115"/>
            <a:ext cx="310589" cy="42415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9" name="Rectangle 9"/>
          <p:cNvSpPr/>
          <p:nvPr/>
        </p:nvSpPr>
        <p:spPr bwMode="auto">
          <a:xfrm>
            <a:off x="3918889" y="4490319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1946</a:t>
            </a:r>
          </a:p>
        </p:txBody>
      </p:sp>
      <p:sp>
        <p:nvSpPr>
          <p:cNvPr id="70" name="Isosceles Triangle 69"/>
          <p:cNvSpPr/>
          <p:nvPr/>
        </p:nvSpPr>
        <p:spPr bwMode="auto">
          <a:xfrm>
            <a:off x="4122168" y="4348533"/>
            <a:ext cx="140227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67" name="Rectangle 57"/>
          <p:cNvSpPr>
            <a:spLocks noChangeArrowheads="1"/>
          </p:cNvSpPr>
          <p:nvPr/>
        </p:nvSpPr>
        <p:spPr bwMode="auto">
          <a:xfrm>
            <a:off x="3177974" y="3359155"/>
            <a:ext cx="1553403" cy="4230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>
                <a:latin typeface="+mj-lt"/>
              </a:rPr>
              <a:t>Arnarholt opnað</a:t>
            </a:r>
          </a:p>
          <a:p>
            <a:pPr algn="ctr"/>
            <a:r>
              <a:rPr lang="is-IS" sz="1000">
                <a:latin typeface="+mj-lt"/>
              </a:rPr>
              <a:t>(Starfsemi hætt 2005)</a:t>
            </a:r>
            <a:endParaRPr lang="is-IS" sz="1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68" name="Straight Connector 67"/>
          <p:cNvCxnSpPr>
            <a:stCxn id="70" idx="0"/>
            <a:endCxn id="67" idx="2"/>
          </p:cNvCxnSpPr>
          <p:nvPr/>
        </p:nvCxnSpPr>
        <p:spPr bwMode="auto">
          <a:xfrm rot="16200000" flipV="1">
            <a:off x="3791078" y="3947329"/>
            <a:ext cx="565581" cy="23682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5" name="Rectangle 10"/>
          <p:cNvSpPr/>
          <p:nvPr/>
        </p:nvSpPr>
        <p:spPr bwMode="auto">
          <a:xfrm>
            <a:off x="4943836" y="4490325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1960</a:t>
            </a:r>
          </a:p>
        </p:txBody>
      </p:sp>
      <p:sp>
        <p:nvSpPr>
          <p:cNvPr id="76" name="Isosceles Triangle 16"/>
          <p:cNvSpPr/>
          <p:nvPr/>
        </p:nvSpPr>
        <p:spPr bwMode="auto">
          <a:xfrm rot="10800000">
            <a:off x="5146840" y="4772337"/>
            <a:ext cx="141785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73" name="Rectangle 60"/>
          <p:cNvSpPr>
            <a:spLocks noChangeArrowheads="1"/>
          </p:cNvSpPr>
          <p:nvPr/>
        </p:nvSpPr>
        <p:spPr bwMode="auto">
          <a:xfrm>
            <a:off x="4273108" y="5338165"/>
            <a:ext cx="1483289" cy="9361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>
                <a:latin typeface="+mj-lt"/>
              </a:rPr>
              <a:t>Fæðingarheimili Reykjavíkur tekið í notkun</a:t>
            </a:r>
            <a:br>
              <a:rPr lang="is-IS" sz="1200">
                <a:latin typeface="+mj-lt"/>
              </a:rPr>
            </a:br>
            <a:r>
              <a:rPr lang="is-IS" sz="1000">
                <a:latin typeface="+mj-lt"/>
              </a:rPr>
              <a:t>(Starfsemi endanlega hætt 1995)</a:t>
            </a:r>
            <a:endParaRPr lang="is-IS" sz="1000">
              <a:solidFill>
                <a:srgbClr val="FF0000"/>
              </a:solidFill>
              <a:latin typeface="+mj-lt"/>
            </a:endParaRPr>
          </a:p>
        </p:txBody>
      </p:sp>
      <p:cxnSp>
        <p:nvCxnSpPr>
          <p:cNvPr id="74" name="Straight Connector 73"/>
          <p:cNvCxnSpPr>
            <a:endCxn id="73" idx="0"/>
          </p:cNvCxnSpPr>
          <p:nvPr/>
        </p:nvCxnSpPr>
        <p:spPr bwMode="auto">
          <a:xfrm rot="5400000">
            <a:off x="4903351" y="5025524"/>
            <a:ext cx="423797" cy="20099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1" name="Rectangle 32"/>
          <p:cNvSpPr/>
          <p:nvPr/>
        </p:nvSpPr>
        <p:spPr bwMode="auto">
          <a:xfrm>
            <a:off x="5499137" y="4490322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1967</a:t>
            </a:r>
          </a:p>
        </p:txBody>
      </p:sp>
      <p:sp>
        <p:nvSpPr>
          <p:cNvPr id="82" name="Isosceles Triangle 81"/>
          <p:cNvSpPr/>
          <p:nvPr/>
        </p:nvSpPr>
        <p:spPr bwMode="auto">
          <a:xfrm>
            <a:off x="5732849" y="4348536"/>
            <a:ext cx="141786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79" name="Rectangle 64"/>
          <p:cNvSpPr>
            <a:spLocks noChangeArrowheads="1"/>
          </p:cNvSpPr>
          <p:nvPr/>
        </p:nvSpPr>
        <p:spPr bwMode="auto">
          <a:xfrm>
            <a:off x="5049663" y="2935431"/>
            <a:ext cx="1625074" cy="453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Borgarspítalinn opnaður</a:t>
            </a:r>
          </a:p>
        </p:txBody>
      </p:sp>
      <p:cxnSp>
        <p:nvCxnSpPr>
          <p:cNvPr id="80" name="Straight Connector 79"/>
          <p:cNvCxnSpPr>
            <a:stCxn id="82" idx="0"/>
          </p:cNvCxnSpPr>
          <p:nvPr/>
        </p:nvCxnSpPr>
        <p:spPr bwMode="auto">
          <a:xfrm flipV="1">
            <a:off x="5803742" y="3388539"/>
            <a:ext cx="47617" cy="95999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7" name="Rectangle 36"/>
          <p:cNvSpPr/>
          <p:nvPr/>
        </p:nvSpPr>
        <p:spPr bwMode="auto">
          <a:xfrm>
            <a:off x="9079973" y="4476805"/>
            <a:ext cx="558331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2011</a:t>
            </a:r>
          </a:p>
        </p:txBody>
      </p:sp>
      <p:sp>
        <p:nvSpPr>
          <p:cNvPr id="88" name="Isosceles Triangle 40"/>
          <p:cNvSpPr/>
          <p:nvPr/>
        </p:nvSpPr>
        <p:spPr bwMode="auto">
          <a:xfrm>
            <a:off x="9305895" y="4354491"/>
            <a:ext cx="141784" cy="14101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85" name="Rectangle 68"/>
          <p:cNvSpPr>
            <a:spLocks noChangeArrowheads="1"/>
          </p:cNvSpPr>
          <p:nvPr/>
        </p:nvSpPr>
        <p:spPr bwMode="auto">
          <a:xfrm>
            <a:off x="8053201" y="2016095"/>
            <a:ext cx="1590796" cy="815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St. Jósefsspítali Hafnarfirði  sameinast Landspítala</a:t>
            </a:r>
          </a:p>
        </p:txBody>
      </p:sp>
      <p:cxnSp>
        <p:nvCxnSpPr>
          <p:cNvPr id="86" name="Straight Connector 85"/>
          <p:cNvCxnSpPr>
            <a:stCxn id="88" idx="0"/>
            <a:endCxn id="85" idx="2"/>
          </p:cNvCxnSpPr>
          <p:nvPr/>
        </p:nvCxnSpPr>
        <p:spPr bwMode="auto">
          <a:xfrm flipH="1" flipV="1">
            <a:off x="8848599" y="2831690"/>
            <a:ext cx="528187" cy="152280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0" name="TextBox 49"/>
          <p:cNvSpPr txBox="1">
            <a:spLocks noChangeArrowheads="1"/>
          </p:cNvSpPr>
          <p:nvPr/>
        </p:nvSpPr>
        <p:spPr bwMode="auto">
          <a:xfrm>
            <a:off x="2400497" y="2511567"/>
            <a:ext cx="1801088" cy="63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s-IS" sz="1200" dirty="0">
                <a:latin typeface="+mj-lt"/>
              </a:rPr>
              <a:t>St. Jósefsspítali Hafnarfirði opnaður 1926</a:t>
            </a:r>
          </a:p>
        </p:txBody>
      </p:sp>
      <p:sp>
        <p:nvSpPr>
          <p:cNvPr id="92" name="Rectangle 78"/>
          <p:cNvSpPr>
            <a:spLocks noChangeArrowheads="1"/>
          </p:cNvSpPr>
          <p:nvPr/>
        </p:nvSpPr>
        <p:spPr bwMode="auto">
          <a:xfrm>
            <a:off x="5580532" y="1945982"/>
            <a:ext cx="2332442" cy="9968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 sz="1200">
                <a:latin typeface="+mj-lt"/>
              </a:rPr>
              <a:t>Sjúkrahús Reykjavíkur stofnað með sameiningu Borgarspítalans og </a:t>
            </a:r>
            <a:br>
              <a:rPr lang="is-IS" sz="1200">
                <a:latin typeface="+mj-lt"/>
              </a:rPr>
            </a:br>
            <a:r>
              <a:rPr lang="is-IS" sz="1200">
                <a:latin typeface="+mj-lt"/>
              </a:rPr>
              <a:t>St. Jósefsspítala Landakoti 1996</a:t>
            </a:r>
          </a:p>
        </p:txBody>
      </p:sp>
      <p:cxnSp>
        <p:nvCxnSpPr>
          <p:cNvPr id="93" name="Straight Connector 92"/>
          <p:cNvCxnSpPr>
            <a:stCxn id="96" idx="0"/>
            <a:endCxn id="92" idx="2"/>
          </p:cNvCxnSpPr>
          <p:nvPr/>
        </p:nvCxnSpPr>
        <p:spPr bwMode="auto">
          <a:xfrm flipH="1" flipV="1">
            <a:off x="6746753" y="2942821"/>
            <a:ext cx="317847" cy="140571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5" name="Rectangle 94"/>
          <p:cNvSpPr/>
          <p:nvPr/>
        </p:nvSpPr>
        <p:spPr bwMode="auto">
          <a:xfrm>
            <a:off x="6781810" y="4490321"/>
            <a:ext cx="571420" cy="3020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1996</a:t>
            </a:r>
          </a:p>
        </p:txBody>
      </p:sp>
      <p:sp>
        <p:nvSpPr>
          <p:cNvPr id="96" name="Isosceles Triangle 95"/>
          <p:cNvSpPr/>
          <p:nvPr/>
        </p:nvSpPr>
        <p:spPr bwMode="auto">
          <a:xfrm>
            <a:off x="6993709" y="4348536"/>
            <a:ext cx="141784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98" name="Rectangle 97"/>
          <p:cNvSpPr/>
          <p:nvPr/>
        </p:nvSpPr>
        <p:spPr bwMode="auto">
          <a:xfrm>
            <a:off x="2707440" y="4490322"/>
            <a:ext cx="571420" cy="3020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1926</a:t>
            </a:r>
          </a:p>
        </p:txBody>
      </p:sp>
      <p:cxnSp>
        <p:nvCxnSpPr>
          <p:cNvPr id="99" name="Straight Connector 98"/>
          <p:cNvCxnSpPr>
            <a:stCxn id="100" idx="0"/>
          </p:cNvCxnSpPr>
          <p:nvPr/>
        </p:nvCxnSpPr>
        <p:spPr bwMode="auto">
          <a:xfrm flipV="1">
            <a:off x="2990231" y="2937344"/>
            <a:ext cx="143682" cy="142677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0" name="Isosceles Triangle 99"/>
          <p:cNvSpPr/>
          <p:nvPr/>
        </p:nvSpPr>
        <p:spPr bwMode="auto">
          <a:xfrm>
            <a:off x="2919339" y="4364118"/>
            <a:ext cx="141786" cy="14178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01" name="Rectangle 90"/>
          <p:cNvSpPr>
            <a:spLocks noChangeArrowheads="1"/>
          </p:cNvSpPr>
          <p:nvPr/>
        </p:nvSpPr>
        <p:spPr bwMode="auto">
          <a:xfrm>
            <a:off x="7912971" y="3500945"/>
            <a:ext cx="1271391" cy="63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 sz="1200">
                <a:latin typeface="+mj-lt"/>
              </a:rPr>
              <a:t>Nýr  Barnaspítali Hringsins 2003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8548670" y="4490325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2003</a:t>
            </a:r>
          </a:p>
        </p:txBody>
      </p:sp>
      <p:sp>
        <p:nvSpPr>
          <p:cNvPr id="103" name="Isosceles Triangle 102"/>
          <p:cNvSpPr/>
          <p:nvPr/>
        </p:nvSpPr>
        <p:spPr>
          <a:xfrm>
            <a:off x="8760565" y="4348537"/>
            <a:ext cx="141785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04" name="Straight Connector 103"/>
          <p:cNvCxnSpPr>
            <a:stCxn id="103" idx="0"/>
            <a:endCxn id="101" idx="2"/>
          </p:cNvCxnSpPr>
          <p:nvPr/>
        </p:nvCxnSpPr>
        <p:spPr>
          <a:xfrm flipH="1" flipV="1">
            <a:off x="8548667" y="4135297"/>
            <a:ext cx="282791" cy="2132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 bwMode="auto">
          <a:xfrm>
            <a:off x="4439035" y="4490246"/>
            <a:ext cx="571420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1955</a:t>
            </a:r>
          </a:p>
        </p:txBody>
      </p:sp>
      <p:sp>
        <p:nvSpPr>
          <p:cNvPr id="106" name="Isosceles Triangle 105"/>
          <p:cNvSpPr/>
          <p:nvPr/>
        </p:nvSpPr>
        <p:spPr bwMode="auto">
          <a:xfrm>
            <a:off x="4625623" y="4348899"/>
            <a:ext cx="140227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07" name="Straight Connector 106"/>
          <p:cNvCxnSpPr>
            <a:stCxn id="106" idx="0"/>
            <a:endCxn id="34" idx="2"/>
          </p:cNvCxnSpPr>
          <p:nvPr/>
        </p:nvCxnSpPr>
        <p:spPr bwMode="auto">
          <a:xfrm flipV="1">
            <a:off x="4695737" y="2277143"/>
            <a:ext cx="559" cy="207175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9177213" y="3389948"/>
            <a:ext cx="1449011" cy="453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Sjúkrahótel tekið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110" name="Rectangle 36"/>
          <p:cNvSpPr/>
          <p:nvPr/>
        </p:nvSpPr>
        <p:spPr bwMode="auto">
          <a:xfrm>
            <a:off x="10015677" y="4478420"/>
            <a:ext cx="584595" cy="302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2019</a:t>
            </a:r>
          </a:p>
        </p:txBody>
      </p:sp>
      <p:sp>
        <p:nvSpPr>
          <p:cNvPr id="112" name="Isosceles Triangle 40"/>
          <p:cNvSpPr/>
          <p:nvPr/>
        </p:nvSpPr>
        <p:spPr bwMode="auto">
          <a:xfrm>
            <a:off x="10123121" y="4357582"/>
            <a:ext cx="141785" cy="14101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14" name="Straight Connector 113"/>
          <p:cNvCxnSpPr>
            <a:cxnSpLocks/>
            <a:stCxn id="112" idx="0"/>
            <a:endCxn id="109" idx="2"/>
          </p:cNvCxnSpPr>
          <p:nvPr/>
        </p:nvCxnSpPr>
        <p:spPr bwMode="auto">
          <a:xfrm flipH="1" flipV="1">
            <a:off x="9901719" y="3843056"/>
            <a:ext cx="292294" cy="51452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1" name="Isosceles Triangle 110">
            <a:extLst>
              <a:ext uri="{FF2B5EF4-FFF2-40B4-BE49-F238E27FC236}">
                <a16:creationId xmlns:a16="http://schemas.microsoft.com/office/drawing/2014/main" id="{72FBF1D2-7FCA-44F6-A180-FD455FD7AD24}"/>
              </a:ext>
            </a:extLst>
          </p:cNvPr>
          <p:cNvSpPr/>
          <p:nvPr/>
        </p:nvSpPr>
        <p:spPr bwMode="auto">
          <a:xfrm rot="10800000">
            <a:off x="9786373" y="4766385"/>
            <a:ext cx="141785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16" name="Rectangle 26">
            <a:extLst>
              <a:ext uri="{FF2B5EF4-FFF2-40B4-BE49-F238E27FC236}">
                <a16:creationId xmlns:a16="http://schemas.microsoft.com/office/drawing/2014/main" id="{EFB46B00-D329-4AE6-B600-EF41DDC1D1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53291" y="5408494"/>
            <a:ext cx="1365772" cy="815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  <a:cs typeface="Calibri" panose="020F0502020204030204" pitchFamily="34" charset="0"/>
              </a:rPr>
              <a:t>Tekin fyrsta skóflustunga nýs meðferðakjarna við Hringbraut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1026AA4-D903-49FF-8E37-C24788233241}"/>
              </a:ext>
            </a:extLst>
          </p:cNvPr>
          <p:cNvCxnSpPr>
            <a:cxnSpLocks/>
            <a:endCxn id="116" idx="0"/>
          </p:cNvCxnSpPr>
          <p:nvPr/>
        </p:nvCxnSpPr>
        <p:spPr bwMode="auto">
          <a:xfrm>
            <a:off x="9839129" y="4914043"/>
            <a:ext cx="97048" cy="49445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9" name="Isosceles Triangle 18">
            <a:extLst>
              <a:ext uri="{FF2B5EF4-FFF2-40B4-BE49-F238E27FC236}">
                <a16:creationId xmlns:a16="http://schemas.microsoft.com/office/drawing/2014/main" id="{149079C6-BCF3-4661-8187-3A81F4947603}"/>
              </a:ext>
            </a:extLst>
          </p:cNvPr>
          <p:cNvSpPr/>
          <p:nvPr/>
        </p:nvSpPr>
        <p:spPr bwMode="auto">
          <a:xfrm rot="10800000">
            <a:off x="9767458" y="4772257"/>
            <a:ext cx="141784" cy="141786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09D2375E-1155-49FF-8B9F-F224C125C7B3}"/>
              </a:ext>
            </a:extLst>
          </p:cNvPr>
          <p:cNvSpPr/>
          <p:nvPr/>
        </p:nvSpPr>
        <p:spPr bwMode="auto">
          <a:xfrm>
            <a:off x="9535304" y="4490246"/>
            <a:ext cx="569847" cy="3020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2018</a:t>
            </a:r>
          </a:p>
        </p:txBody>
      </p:sp>
      <p:sp>
        <p:nvSpPr>
          <p:cNvPr id="113" name="Rectangle 36">
            <a:extLst>
              <a:ext uri="{FF2B5EF4-FFF2-40B4-BE49-F238E27FC236}">
                <a16:creationId xmlns:a16="http://schemas.microsoft.com/office/drawing/2014/main" id="{24192293-9641-4165-ABF9-E1EE83A6E54A}"/>
              </a:ext>
            </a:extLst>
          </p:cNvPr>
          <p:cNvSpPr/>
          <p:nvPr/>
        </p:nvSpPr>
        <p:spPr bwMode="auto">
          <a:xfrm>
            <a:off x="10503790" y="4462237"/>
            <a:ext cx="58459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>
                <a:solidFill>
                  <a:schemeClr val="bg1">
                    <a:lumMod val="95000"/>
                  </a:schemeClr>
                </a:solidFill>
                <a:latin typeface="+mj-lt"/>
              </a:rPr>
              <a:t>2021</a:t>
            </a:r>
            <a:endParaRPr lang="is-IS" sz="14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sp>
        <p:nvSpPr>
          <p:cNvPr id="121" name="TextBox 108">
            <a:extLst>
              <a:ext uri="{FF2B5EF4-FFF2-40B4-BE49-F238E27FC236}">
                <a16:creationId xmlns:a16="http://schemas.microsoft.com/office/drawing/2014/main" id="{1BDD313F-6CAD-43DC-BB20-BCE9C1EDE364}"/>
              </a:ext>
            </a:extLst>
          </p:cNvPr>
          <p:cNvSpPr txBox="1"/>
          <p:nvPr/>
        </p:nvSpPr>
        <p:spPr>
          <a:xfrm>
            <a:off x="9799117" y="2608035"/>
            <a:ext cx="1602309" cy="45310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Opnað göngudeildarhús </a:t>
            </a:r>
            <a:endParaRPr lang="en-US" sz="1200" dirty="0" err="1">
              <a:latin typeface="+mj-lt"/>
            </a:endParaRPr>
          </a:p>
        </p:txBody>
      </p:sp>
      <p:cxnSp>
        <p:nvCxnSpPr>
          <p:cNvPr id="122" name="Straight Connector 113">
            <a:extLst>
              <a:ext uri="{FF2B5EF4-FFF2-40B4-BE49-F238E27FC236}">
                <a16:creationId xmlns:a16="http://schemas.microsoft.com/office/drawing/2014/main" id="{6F193DE6-4D5F-4F1F-A305-E5FD4FE2F366}"/>
              </a:ext>
            </a:extLst>
          </p:cNvPr>
          <p:cNvCxnSpPr>
            <a:cxnSpLocks/>
            <a:stCxn id="113" idx="0"/>
          </p:cNvCxnSpPr>
          <p:nvPr/>
        </p:nvCxnSpPr>
        <p:spPr bwMode="auto">
          <a:xfrm flipH="1" flipV="1">
            <a:off x="10748658" y="3061143"/>
            <a:ext cx="47430" cy="14010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3" name="Isosceles Triangle 40">
            <a:extLst>
              <a:ext uri="{FF2B5EF4-FFF2-40B4-BE49-F238E27FC236}">
                <a16:creationId xmlns:a16="http://schemas.microsoft.com/office/drawing/2014/main" id="{DD80EE70-FE3D-4358-AEB2-1ACB28757FE8}"/>
              </a:ext>
            </a:extLst>
          </p:cNvPr>
          <p:cNvSpPr/>
          <p:nvPr/>
        </p:nvSpPr>
        <p:spPr bwMode="auto">
          <a:xfrm>
            <a:off x="10725195" y="4342773"/>
            <a:ext cx="141785" cy="14101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s-IS" sz="3600" dirty="0"/>
              <a:t>Mikilvægir klínískir </a:t>
            </a:r>
            <a:r>
              <a:rPr lang="is-IS" sz="3600"/>
              <a:t>áfangar á </a:t>
            </a:r>
            <a:r>
              <a:rPr lang="is-IS" sz="3600" dirty="0"/>
              <a:t>Landspítala</a:t>
            </a:r>
            <a:br>
              <a:rPr lang="is-IS" dirty="0"/>
            </a:br>
            <a:r>
              <a:rPr lang="is-IS" sz="1800" b="0" dirty="0">
                <a:solidFill>
                  <a:schemeClr val="tx1"/>
                </a:solidFill>
              </a:rPr>
              <a:t>eftir 1960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652" y="4453050"/>
            <a:ext cx="11088418" cy="29128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3155" y="4452450"/>
            <a:ext cx="7056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1968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89134" y="4438802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1986</a:t>
            </a:r>
          </a:p>
        </p:txBody>
      </p:sp>
      <p:sp>
        <p:nvSpPr>
          <p:cNvPr id="8" name="Rectangle 7"/>
          <p:cNvSpPr/>
          <p:nvPr/>
        </p:nvSpPr>
        <p:spPr>
          <a:xfrm>
            <a:off x="5110318" y="4438802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1992</a:t>
            </a:r>
          </a:p>
        </p:txBody>
      </p:sp>
      <p:sp>
        <p:nvSpPr>
          <p:cNvPr id="9" name="Rectangle 8"/>
          <p:cNvSpPr/>
          <p:nvPr/>
        </p:nvSpPr>
        <p:spPr>
          <a:xfrm>
            <a:off x="6827037" y="4452449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2003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56823" y="4450590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2007</a:t>
            </a:r>
          </a:p>
        </p:txBody>
      </p:sp>
      <p:cxnSp>
        <p:nvCxnSpPr>
          <p:cNvPr id="11" name="Straight Connector 10"/>
          <p:cNvCxnSpPr>
            <a:stCxn id="13" idx="0"/>
          </p:cNvCxnSpPr>
          <p:nvPr/>
        </p:nvCxnSpPr>
        <p:spPr>
          <a:xfrm flipV="1">
            <a:off x="1326087" y="3602521"/>
            <a:ext cx="206939" cy="70621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19581" y="2832001"/>
            <a:ext cx="12596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Blóðskilun hófst (Kviðskilun 1985)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254649" y="4308732"/>
            <a:ext cx="142875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1969791" y="4308931"/>
            <a:ext cx="144462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3691874" y="4350243"/>
            <a:ext cx="144463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5332959" y="4309300"/>
            <a:ext cx="142875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7835097" y="4328602"/>
            <a:ext cx="144463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7001302" y="4285397"/>
            <a:ext cx="227673" cy="195215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6998185" y="4694829"/>
            <a:ext cx="244193" cy="2183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20" name="Straight Connector 19"/>
          <p:cNvCxnSpPr>
            <a:stCxn id="14" idx="0"/>
            <a:endCxn id="21" idx="2"/>
          </p:cNvCxnSpPr>
          <p:nvPr/>
        </p:nvCxnSpPr>
        <p:spPr>
          <a:xfrm flipV="1">
            <a:off x="2042022" y="2635681"/>
            <a:ext cx="343571" cy="167325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1629509" y="2174016"/>
            <a:ext cx="1512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Gjörgæsludeild opnuð í Fossvogi</a:t>
            </a: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3030154" y="2811690"/>
            <a:ext cx="1728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Hjartaskurðlækningar hefjast</a:t>
            </a:r>
          </a:p>
        </p:txBody>
      </p:sp>
      <p:cxnSp>
        <p:nvCxnSpPr>
          <p:cNvPr id="23" name="Straight Connector 22"/>
          <p:cNvCxnSpPr>
            <a:stCxn id="15" idx="0"/>
            <a:endCxn id="22" idx="2"/>
          </p:cNvCxnSpPr>
          <p:nvPr/>
        </p:nvCxnSpPr>
        <p:spPr>
          <a:xfrm flipV="1">
            <a:off x="3764106" y="3273355"/>
            <a:ext cx="130144" cy="10768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4588467" y="1792030"/>
            <a:ext cx="1584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 Segulómtæki tekið í notkun</a:t>
            </a:r>
          </a:p>
        </p:txBody>
      </p:sp>
      <p:cxnSp>
        <p:nvCxnSpPr>
          <p:cNvPr id="25" name="Straight Connector 24"/>
          <p:cNvCxnSpPr>
            <a:stCxn id="16" idx="0"/>
            <a:endCxn id="24" idx="2"/>
          </p:cNvCxnSpPr>
          <p:nvPr/>
        </p:nvCxnSpPr>
        <p:spPr>
          <a:xfrm flipH="1" flipV="1">
            <a:off x="5380630" y="2253695"/>
            <a:ext cx="23767" cy="205560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6503070" y="3377877"/>
            <a:ext cx="12241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Fyrsta nýraígræðslan</a:t>
            </a:r>
          </a:p>
        </p:txBody>
      </p:sp>
      <p:sp>
        <p:nvSpPr>
          <p:cNvPr id="27" name="Rectangle 34"/>
          <p:cNvSpPr>
            <a:spLocks noChangeArrowheads="1"/>
          </p:cNvSpPr>
          <p:nvPr/>
        </p:nvSpPr>
        <p:spPr bwMode="auto">
          <a:xfrm>
            <a:off x="5895915" y="5562161"/>
            <a:ext cx="16568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Stofnfrumuígræðsla með blóðmyndandi stofnfrumum hefst</a:t>
            </a:r>
          </a:p>
        </p:txBody>
      </p:sp>
      <p:sp>
        <p:nvSpPr>
          <p:cNvPr id="28" name="Rectangle 35"/>
          <p:cNvSpPr>
            <a:spLocks noChangeArrowheads="1"/>
          </p:cNvSpPr>
          <p:nvPr/>
        </p:nvSpPr>
        <p:spPr bwMode="auto">
          <a:xfrm>
            <a:off x="7451332" y="2115404"/>
            <a:ext cx="13682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Ígræðsla þindarraförva vegna mænuskaða hefst</a:t>
            </a:r>
          </a:p>
        </p:txBody>
      </p:sp>
      <p:cxnSp>
        <p:nvCxnSpPr>
          <p:cNvPr id="29" name="Straight Connector 28"/>
          <p:cNvCxnSpPr>
            <a:stCxn id="27" idx="0"/>
            <a:endCxn id="19" idx="0"/>
          </p:cNvCxnSpPr>
          <p:nvPr/>
        </p:nvCxnSpPr>
        <p:spPr>
          <a:xfrm flipV="1">
            <a:off x="6724317" y="4913192"/>
            <a:ext cx="395964" cy="64896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18" idx="0"/>
            <a:endCxn id="26" idx="2"/>
          </p:cNvCxnSpPr>
          <p:nvPr/>
        </p:nvCxnSpPr>
        <p:spPr>
          <a:xfrm flipH="1" flipV="1">
            <a:off x="7115138" y="3839542"/>
            <a:ext cx="1" cy="44585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ChangeShapeType="1"/>
            <a:stCxn id="17" idx="0"/>
          </p:cNvCxnSpPr>
          <p:nvPr/>
        </p:nvCxnSpPr>
        <p:spPr bwMode="auto">
          <a:xfrm flipH="1" flipV="1">
            <a:off x="7900607" y="2963906"/>
            <a:ext cx="6722" cy="1364696"/>
          </a:xfrm>
          <a:prstGeom prst="line">
            <a:avLst/>
          </a:prstGeom>
          <a:noFill/>
          <a:ln w="9525" algn="ctr">
            <a:solidFill>
              <a:schemeClr val="tx2"/>
            </a:solidFill>
            <a:round/>
            <a:headEnd/>
            <a:tailEnd/>
          </a:ln>
        </p:spPr>
      </p:cxnSp>
      <p:sp>
        <p:nvSpPr>
          <p:cNvPr id="32" name="Rectangle 31"/>
          <p:cNvSpPr/>
          <p:nvPr/>
        </p:nvSpPr>
        <p:spPr>
          <a:xfrm>
            <a:off x="4430070" y="4438802"/>
            <a:ext cx="6553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928424" y="4452450"/>
            <a:ext cx="665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395476" y="4442849"/>
            <a:ext cx="576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90521" y="4411507"/>
            <a:ext cx="7246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1976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814742" y="4438802"/>
            <a:ext cx="69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1970</a:t>
            </a: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5549030" y="2529172"/>
            <a:ext cx="1440160" cy="82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Offituaðgerðir með kviðsjárholstækni hefjast </a:t>
            </a:r>
          </a:p>
        </p:txBody>
      </p:sp>
      <p:sp>
        <p:nvSpPr>
          <p:cNvPr id="38" name="Isosceles Triangle 37"/>
          <p:cNvSpPr/>
          <p:nvPr/>
        </p:nvSpPr>
        <p:spPr>
          <a:xfrm>
            <a:off x="6137806" y="4308343"/>
            <a:ext cx="144463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39" name="Straight Connector 38"/>
          <p:cNvCxnSpPr>
            <a:stCxn id="38" idx="0"/>
            <a:endCxn id="37" idx="2"/>
          </p:cNvCxnSpPr>
          <p:nvPr/>
        </p:nvCxnSpPr>
        <p:spPr>
          <a:xfrm flipV="1">
            <a:off x="6210038" y="3357349"/>
            <a:ext cx="59072" cy="95099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Rectangle 25"/>
          <p:cNvSpPr>
            <a:spLocks noChangeArrowheads="1"/>
          </p:cNvSpPr>
          <p:nvPr/>
        </p:nvSpPr>
        <p:spPr bwMode="auto">
          <a:xfrm>
            <a:off x="2054536" y="5497048"/>
            <a:ext cx="1152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Vökudeild tekur til starfa </a:t>
            </a:r>
          </a:p>
        </p:txBody>
      </p:sp>
      <p:cxnSp>
        <p:nvCxnSpPr>
          <p:cNvPr id="42" name="Straight Connector 41"/>
          <p:cNvCxnSpPr>
            <a:stCxn id="60" idx="0"/>
            <a:endCxn id="41" idx="0"/>
          </p:cNvCxnSpPr>
          <p:nvPr/>
        </p:nvCxnSpPr>
        <p:spPr>
          <a:xfrm flipH="1">
            <a:off x="2630600" y="4873824"/>
            <a:ext cx="243164" cy="62322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3911386" y="5399010"/>
            <a:ext cx="1368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Glasafrjóvgun hefst </a:t>
            </a:r>
          </a:p>
        </p:txBody>
      </p:sp>
      <p:cxnSp>
        <p:nvCxnSpPr>
          <p:cNvPr id="45" name="Straight Connector 44"/>
          <p:cNvCxnSpPr>
            <a:stCxn id="100" idx="0"/>
            <a:endCxn id="43" idx="0"/>
          </p:cNvCxnSpPr>
          <p:nvPr/>
        </p:nvCxnSpPr>
        <p:spPr>
          <a:xfrm flipH="1">
            <a:off x="4595524" y="4916507"/>
            <a:ext cx="91544" cy="482503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Isosceles Triangle 45"/>
          <p:cNvSpPr/>
          <p:nvPr/>
        </p:nvSpPr>
        <p:spPr>
          <a:xfrm rot="10800000">
            <a:off x="8513101" y="4692474"/>
            <a:ext cx="198293" cy="17846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47" name="Rectangle 34"/>
          <p:cNvSpPr>
            <a:spLocks noChangeArrowheads="1"/>
          </p:cNvSpPr>
          <p:nvPr/>
        </p:nvSpPr>
        <p:spPr bwMode="auto">
          <a:xfrm>
            <a:off x="7628875" y="5401230"/>
            <a:ext cx="16568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Rafskaut grætt í heila </a:t>
            </a:r>
          </a:p>
        </p:txBody>
      </p:sp>
      <p:cxnSp>
        <p:nvCxnSpPr>
          <p:cNvPr id="48" name="Straight Connector 47"/>
          <p:cNvCxnSpPr>
            <a:cxnSpLocks/>
            <a:endCxn id="46" idx="0"/>
          </p:cNvCxnSpPr>
          <p:nvPr/>
        </p:nvCxnSpPr>
        <p:spPr>
          <a:xfrm flipV="1">
            <a:off x="8612247" y="4870935"/>
            <a:ext cx="0" cy="539222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151643" y="3308595"/>
            <a:ext cx="19812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Skurðaðgerðarþjarki tekinn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053503" y="4457231"/>
            <a:ext cx="6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2014</a:t>
            </a:r>
          </a:p>
        </p:txBody>
      </p:sp>
      <p:sp>
        <p:nvSpPr>
          <p:cNvPr id="53" name="Isosceles Triangle 52"/>
          <p:cNvSpPr/>
          <p:nvPr/>
        </p:nvSpPr>
        <p:spPr>
          <a:xfrm>
            <a:off x="9208800" y="4308931"/>
            <a:ext cx="168685" cy="15764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54" name="Straight Connector 53"/>
          <p:cNvCxnSpPr>
            <a:cxnSpLocks/>
            <a:stCxn id="53" idx="0"/>
          </p:cNvCxnSpPr>
          <p:nvPr/>
        </p:nvCxnSpPr>
        <p:spPr>
          <a:xfrm flipV="1">
            <a:off x="9293143" y="3795287"/>
            <a:ext cx="0" cy="51364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0" name="Isosceles Triangle 59"/>
          <p:cNvSpPr/>
          <p:nvPr/>
        </p:nvSpPr>
        <p:spPr>
          <a:xfrm rot="10800000">
            <a:off x="2801533" y="4729361"/>
            <a:ext cx="144463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91" name="Isosceles Triangle 90"/>
          <p:cNvSpPr/>
          <p:nvPr/>
        </p:nvSpPr>
        <p:spPr>
          <a:xfrm rot="10800000">
            <a:off x="10385066" y="4723425"/>
            <a:ext cx="144463" cy="144463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9668051" y="4442849"/>
            <a:ext cx="6463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2018</a:t>
            </a:r>
          </a:p>
        </p:txBody>
      </p:sp>
      <p:sp>
        <p:nvSpPr>
          <p:cNvPr id="93" name="Isosceles Triangle 92"/>
          <p:cNvSpPr/>
          <p:nvPr/>
        </p:nvSpPr>
        <p:spPr>
          <a:xfrm>
            <a:off x="9909607" y="4328421"/>
            <a:ext cx="168685" cy="157640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94" name="Straight Connector 93"/>
          <p:cNvCxnSpPr>
            <a:cxnSpLocks/>
          </p:cNvCxnSpPr>
          <p:nvPr/>
        </p:nvCxnSpPr>
        <p:spPr>
          <a:xfrm flipV="1">
            <a:off x="9984834" y="2806375"/>
            <a:ext cx="0" cy="149785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8924338" y="2361339"/>
            <a:ext cx="19812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Jáeindaskanni </a:t>
            </a:r>
          </a:p>
          <a:p>
            <a:pPr algn="ctr"/>
            <a:r>
              <a:rPr lang="is-IS" sz="1200" dirty="0">
                <a:latin typeface="+mj-lt"/>
              </a:rPr>
              <a:t>tekinn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100" name="Isosceles Triangle 99"/>
          <p:cNvSpPr/>
          <p:nvPr/>
        </p:nvSpPr>
        <p:spPr>
          <a:xfrm rot="10800000">
            <a:off x="4587922" y="4738046"/>
            <a:ext cx="198293" cy="17846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49651-923F-4712-B537-199E01A78CF6}"/>
              </a:ext>
            </a:extLst>
          </p:cNvPr>
          <p:cNvSpPr txBox="1"/>
          <p:nvPr/>
        </p:nvSpPr>
        <p:spPr>
          <a:xfrm>
            <a:off x="9589969" y="5264716"/>
            <a:ext cx="156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>
                <a:latin typeface="+mj-lt"/>
              </a:rPr>
              <a:t>Segabrottnám vegna heilaslags – ný meðferð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F9713-2E42-4BD9-916B-17C18D284823}"/>
              </a:ext>
            </a:extLst>
          </p:cNvPr>
          <p:cNvSpPr txBox="1"/>
          <p:nvPr/>
        </p:nvSpPr>
        <p:spPr>
          <a:xfrm>
            <a:off x="9729425" y="3429000"/>
            <a:ext cx="17094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Göngudeild</a:t>
            </a:r>
          </a:p>
          <a:p>
            <a:pPr algn="ctr"/>
            <a:r>
              <a:rPr lang="is-IS" sz="1100" dirty="0">
                <a:latin typeface="+mj-lt"/>
              </a:rPr>
              <a:t> Covid-19 stofnuð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8DB7D6C-9731-4039-898C-C6001B27FD46}"/>
              </a:ext>
            </a:extLst>
          </p:cNvPr>
          <p:cNvSpPr/>
          <p:nvPr/>
        </p:nvSpPr>
        <p:spPr>
          <a:xfrm>
            <a:off x="10691055" y="4430269"/>
            <a:ext cx="73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850893CD-00FF-4127-AE9C-47EA821DA9C9}"/>
              </a:ext>
            </a:extLst>
          </p:cNvPr>
          <p:cNvSpPr/>
          <p:nvPr/>
        </p:nvSpPr>
        <p:spPr>
          <a:xfrm rot="21046238">
            <a:off x="10886952" y="4299933"/>
            <a:ext cx="198293" cy="17846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1E31696-F279-4DD0-A5BC-A30D497C3698}"/>
              </a:ext>
            </a:extLst>
          </p:cNvPr>
          <p:cNvCxnSpPr>
            <a:cxnSpLocks/>
            <a:stCxn id="62" idx="0"/>
          </p:cNvCxnSpPr>
          <p:nvPr/>
        </p:nvCxnSpPr>
        <p:spPr>
          <a:xfrm flipH="1" flipV="1">
            <a:off x="10888371" y="3910109"/>
            <a:ext cx="83417" cy="39097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CEBBF7E0-7DF9-4508-BD19-E40575DBCDD2}"/>
              </a:ext>
            </a:extLst>
          </p:cNvPr>
          <p:cNvSpPr/>
          <p:nvPr/>
        </p:nvSpPr>
        <p:spPr>
          <a:xfrm>
            <a:off x="10193530" y="4430269"/>
            <a:ext cx="8094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2019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B3017D5-22C9-42E8-9812-3401CC1521DF}"/>
              </a:ext>
            </a:extLst>
          </p:cNvPr>
          <p:cNvCxnSpPr>
            <a:cxnSpLocks/>
            <a:endCxn id="91" idx="0"/>
          </p:cNvCxnSpPr>
          <p:nvPr/>
        </p:nvCxnSpPr>
        <p:spPr>
          <a:xfrm flipV="1">
            <a:off x="10385066" y="4867888"/>
            <a:ext cx="72231" cy="391988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5" name="TextBox 108">
            <a:extLst>
              <a:ext uri="{FF2B5EF4-FFF2-40B4-BE49-F238E27FC236}">
                <a16:creationId xmlns:a16="http://schemas.microsoft.com/office/drawing/2014/main" id="{56FFCB5D-97E8-47A0-B0A2-52E1D74CE3AF}"/>
              </a:ext>
            </a:extLst>
          </p:cNvPr>
          <p:cNvSpPr txBox="1"/>
          <p:nvPr/>
        </p:nvSpPr>
        <p:spPr>
          <a:xfrm>
            <a:off x="10456936" y="2772281"/>
            <a:ext cx="16325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Brjóstamiðstöð stofnuð </a:t>
            </a:r>
            <a:endParaRPr lang="en-US" sz="1200" dirty="0" err="1">
              <a:latin typeface="+mj-lt"/>
            </a:endParaRPr>
          </a:p>
        </p:txBody>
      </p:sp>
      <p:cxnSp>
        <p:nvCxnSpPr>
          <p:cNvPr id="66" name="Straight Connector 62">
            <a:extLst>
              <a:ext uri="{FF2B5EF4-FFF2-40B4-BE49-F238E27FC236}">
                <a16:creationId xmlns:a16="http://schemas.microsoft.com/office/drawing/2014/main" id="{7FF512B4-1487-447E-B3E3-B8A2ECEC7BF3}"/>
              </a:ext>
            </a:extLst>
          </p:cNvPr>
          <p:cNvCxnSpPr>
            <a:cxnSpLocks/>
          </p:cNvCxnSpPr>
          <p:nvPr/>
        </p:nvCxnSpPr>
        <p:spPr>
          <a:xfrm flipH="1" flipV="1">
            <a:off x="11423677" y="3272102"/>
            <a:ext cx="117896" cy="113940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8" name="Rectangle 60">
            <a:extLst>
              <a:ext uri="{FF2B5EF4-FFF2-40B4-BE49-F238E27FC236}">
                <a16:creationId xmlns:a16="http://schemas.microsoft.com/office/drawing/2014/main" id="{609EBBA0-2FC3-4629-93A0-550AD9E30959}"/>
              </a:ext>
            </a:extLst>
          </p:cNvPr>
          <p:cNvSpPr/>
          <p:nvPr/>
        </p:nvSpPr>
        <p:spPr>
          <a:xfrm>
            <a:off x="11222827" y="4438802"/>
            <a:ext cx="73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2022</a:t>
            </a:r>
          </a:p>
        </p:txBody>
      </p:sp>
      <p:sp>
        <p:nvSpPr>
          <p:cNvPr id="55" name="Isosceles Triangle 54">
            <a:extLst>
              <a:ext uri="{FF2B5EF4-FFF2-40B4-BE49-F238E27FC236}">
                <a16:creationId xmlns:a16="http://schemas.microsoft.com/office/drawing/2014/main" id="{2DD0ECE7-314E-D82C-7EDB-12135C4F98E6}"/>
              </a:ext>
            </a:extLst>
          </p:cNvPr>
          <p:cNvSpPr/>
          <p:nvPr/>
        </p:nvSpPr>
        <p:spPr>
          <a:xfrm rot="21046238">
            <a:off x="11447751" y="4298936"/>
            <a:ext cx="198293" cy="178461"/>
          </a:xfrm>
          <a:prstGeom prst="triangl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638675"/>
            <a:ext cx="12192000" cy="1000125"/>
          </a:xfrm>
          <a:solidFill>
            <a:schemeClr val="tx2">
              <a:alpha val="40000"/>
            </a:schemeClr>
          </a:solidFill>
        </p:spPr>
        <p:txBody>
          <a:bodyPr wrap="square" tIns="180000" bIns="180000">
            <a:spAutoFit/>
          </a:bodyPr>
          <a:lstStyle/>
          <a:p>
            <a:pPr algn="ctr"/>
            <a:r>
              <a:rPr lang="is-IS" sz="4600">
                <a:solidFill>
                  <a:schemeClr val="bg1"/>
                </a:solidFill>
              </a:rPr>
              <a:t>9. Nýbyggingar við Landspítala</a:t>
            </a:r>
          </a:p>
        </p:txBody>
      </p:sp>
    </p:spTree>
    <p:extLst>
      <p:ext uri="{BB962C8B-B14F-4D97-AF65-F5344CB8AC3E}">
        <p14:creationId xmlns:p14="http://schemas.microsoft.com/office/powerpoint/2010/main" val="1493260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371" y="837270"/>
            <a:ext cx="5178710" cy="13475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 dirty="0" err="1">
                <a:latin typeface="+mj-lt"/>
                <a:ea typeface="+mj-ea"/>
                <a:cs typeface="+mj-cs"/>
              </a:rPr>
              <a:t>Lág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latin typeface="+mj-lt"/>
                <a:ea typeface="+mj-ea"/>
                <a:cs typeface="+mj-cs"/>
              </a:rPr>
              <a:t>dánartíðni</a:t>
            </a:r>
            <a:r>
              <a:rPr lang="en-US" sz="38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800" kern="1200" err="1">
                <a:latin typeface="+mj-lt"/>
                <a:ea typeface="+mj-ea"/>
                <a:cs typeface="+mj-cs"/>
              </a:rPr>
              <a:t>eftir</a:t>
            </a:r>
            <a:r>
              <a:rPr lang="en-US" sz="3800" kern="1200">
                <a:latin typeface="+mj-lt"/>
                <a:ea typeface="+mj-ea"/>
                <a:cs typeface="+mj-cs"/>
              </a:rPr>
              <a:t> heilablóðfall </a:t>
            </a:r>
            <a:br>
              <a:rPr lang="en-US" sz="3600" kern="1200" dirty="0">
                <a:latin typeface="+mj-lt"/>
                <a:ea typeface="+mj-ea"/>
                <a:cs typeface="+mj-cs"/>
              </a:rPr>
            </a:br>
            <a:r>
              <a:rPr lang="en-US" sz="14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Ísland</a:t>
            </a:r>
            <a:r>
              <a:rPr lang="en-US" sz="1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vs</a:t>
            </a:r>
            <a:r>
              <a:rPr lang="en-US" sz="1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. OECD</a:t>
            </a: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8A1801-B316-FA0F-E4FF-D3D4BFA8E843}"/>
              </a:ext>
            </a:extLst>
          </p:cNvPr>
          <p:cNvSpPr txBox="1"/>
          <p:nvPr/>
        </p:nvSpPr>
        <p:spPr>
          <a:xfrm>
            <a:off x="5835723" y="2231016"/>
            <a:ext cx="304933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Source: OECD Health Statistics 2023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152016-523B-035A-AAC9-3629F71B310B}"/>
              </a:ext>
            </a:extLst>
          </p:cNvPr>
          <p:cNvSpPr txBox="1"/>
          <p:nvPr/>
        </p:nvSpPr>
        <p:spPr>
          <a:xfrm>
            <a:off x="5835723" y="1584685"/>
            <a:ext cx="32960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/>
              <a:t>Stroke mortality, 2021 and 2011 (or nearest year)</a:t>
            </a:r>
            <a:endParaRPr lang="is-IS" b="1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302780C-1F5C-CE30-4CF7-9EFD535726B7}"/>
              </a:ext>
            </a:extLst>
          </p:cNvPr>
          <p:cNvSpPr/>
          <p:nvPr/>
        </p:nvSpPr>
        <p:spPr>
          <a:xfrm>
            <a:off x="9589076" y="1408089"/>
            <a:ext cx="392225" cy="128392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CA50FE15-EF65-488B-8706-582AA179E95E}"/>
              </a:ext>
            </a:extLst>
          </p:cNvPr>
          <p:cNvGraphicFramePr>
            <a:graphicFrameLocks/>
          </p:cNvGraphicFramePr>
          <p:nvPr/>
        </p:nvGraphicFramePr>
        <p:xfrm>
          <a:off x="9245598" y="163336"/>
          <a:ext cx="2754489" cy="6630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43111427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AC07064-F618-476F-9FCE-FAA4BF1A8EAB}"/>
              </a:ext>
            </a:extLst>
          </p:cNvPr>
          <p:cNvSpPr/>
          <p:nvPr/>
        </p:nvSpPr>
        <p:spPr>
          <a:xfrm>
            <a:off x="571500" y="1352172"/>
            <a:ext cx="11620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s-I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Meginmarkmið er að sameina starfsemi í Fossvogi og við Hringbraut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s-I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Nýbyggingar í Landspítalaþorpinu verða rúmlega 75.000 m</a:t>
            </a:r>
            <a:r>
              <a:rPr kumimoji="0" lang="is-IS" sz="24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2</a:t>
            </a:r>
            <a:r>
              <a:rPr kumimoji="0" lang="is-I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7BB3D8-BB52-4089-AF96-DB22AB5C3729}"/>
              </a:ext>
            </a:extLst>
          </p:cNvPr>
          <p:cNvGrpSpPr/>
          <p:nvPr/>
        </p:nvGrpSpPr>
        <p:grpSpPr>
          <a:xfrm>
            <a:off x="5109422" y="2423626"/>
            <a:ext cx="6559472" cy="3690746"/>
            <a:chOff x="6901683" y="2131932"/>
            <a:chExt cx="9562486" cy="4231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99CFC8-0C48-45FD-A1A3-3546F71E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4" t="1383" b="8460"/>
            <a:stretch/>
          </p:blipFill>
          <p:spPr>
            <a:xfrm>
              <a:off x="10566258" y="2131933"/>
              <a:ext cx="5897911" cy="4231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94A92A-4DC9-4A56-B86E-30568EB20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" t="-608" r="55266" b="5444"/>
            <a:stretch/>
          </p:blipFill>
          <p:spPr>
            <a:xfrm>
              <a:off x="6901683" y="2131932"/>
              <a:ext cx="3244518" cy="4231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DD834761-8B26-6711-F6D1-8538BD102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514902"/>
          </a:xfrm>
        </p:spPr>
        <p:txBody>
          <a:bodyPr/>
          <a:lstStyle/>
          <a:p>
            <a:r>
              <a:rPr lang="is-IS"/>
              <a:t>Hvaða starfsemi verður í nýbyggingunum?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0AA9CBDC-8CDC-E7BA-7A1B-41EDC7A05F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2423626"/>
            <a:ext cx="4310423" cy="3753336"/>
          </a:xfrm>
        </p:spPr>
        <p:txBody>
          <a:bodyPr>
            <a:normAutofit/>
          </a:bodyPr>
          <a:lstStyle/>
          <a:p>
            <a:r>
              <a:rPr lang="is-IS" sz="2200"/>
              <a:t>Slysa- og bráðamóttaka </a:t>
            </a:r>
          </a:p>
          <a:p>
            <a:r>
              <a:rPr lang="is-IS" sz="2200"/>
              <a:t>Legudeildir með 210 rúmum </a:t>
            </a:r>
          </a:p>
          <a:p>
            <a:r>
              <a:rPr lang="is-IS" sz="2200"/>
              <a:t>Skurðstofur, gjörgæsla, vöknun</a:t>
            </a:r>
          </a:p>
          <a:p>
            <a:r>
              <a:rPr lang="is-IS" sz="2200"/>
              <a:t>Myndgreining</a:t>
            </a:r>
          </a:p>
          <a:p>
            <a:r>
              <a:rPr lang="is-IS" sz="2200"/>
              <a:t>Rannsóknarstofur</a:t>
            </a:r>
          </a:p>
          <a:p>
            <a:r>
              <a:rPr lang="is-IS" sz="2200"/>
              <a:t>Sjúkrahótel - 75 herbergja </a:t>
            </a:r>
          </a:p>
          <a:p>
            <a:r>
              <a:rPr lang="is-IS" sz="2200"/>
              <a:t>Apótek</a:t>
            </a:r>
          </a:p>
          <a:p>
            <a:r>
              <a:rPr lang="is-IS" sz="2200"/>
              <a:t>Dauðhreinsun o.fl.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7124879-80AD-4DDC-B11E-4723D2649234}"/>
              </a:ext>
            </a:extLst>
          </p:cNvPr>
          <p:cNvSpPr/>
          <p:nvPr/>
        </p:nvSpPr>
        <p:spPr>
          <a:xfrm>
            <a:off x="838200" y="6221792"/>
            <a:ext cx="10512425" cy="307975"/>
          </a:xfrm>
          <a:prstGeom prst="rect">
            <a:avLst/>
          </a:prstGeom>
          <a:noFill/>
        </p:spPr>
        <p:txBody>
          <a:bodyPr wrap="square" anchor="t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 þjóðarsjúkrahússins styðji við þríþætt hlutverk þess; þjónustu, menntun og vísindi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Leiðarljós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Landspítala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við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dirty="0" err="1"/>
              <a:t>uppbyggingu</a:t>
            </a:r>
            <a:r>
              <a:rPr lang="en-US" sz="36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latin typeface="+mj-lt"/>
                <a:ea typeface="+mj-ea"/>
                <a:cs typeface="+mj-cs"/>
              </a:rPr>
              <a:t>innviða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4303E3-1D76-08D1-F42B-9F3318C55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1371" y="1851103"/>
            <a:ext cx="10719254" cy="4370690"/>
          </a:xfrm>
        </p:spPr>
        <p:txBody>
          <a:bodyPr numCol="2" spcCol="720000"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is-IS" sz="1600" b="1"/>
              <a:t>Sjúklingamiðuð hönnun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 spítalans setji þarfir sjúklinga í öndvegi. 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styðji við gildi Landspítala: umhyggju, fagmennsku, öryggi og framþróun.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Friðhelgi sjúklinga verði tryggð og hönnunin styðji við þátttöku sjúklinga og aðstandenda þeirra.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600" b="1"/>
              <a:t>Öryggi og gæði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stuðli að öryggi sjúklinga; rými verði stöðluð, yfirsýn góð og ferlar skilvirkir.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styðji við teymisvinnu.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600" b="1"/>
              <a:t>Skilvirkni og flæði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miði að því að flutningsleiðir fólks og aðfanga verði stuttar og vel skilgreindar.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miði að því að draga úr hverskyns sóun.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600" b="1"/>
              <a:t>Starfsumhverfi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miði að því að starfsumhverfi verði framúrskarandi og starfsánægja mikil.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600" b="1"/>
              <a:t>Sveigjanleiki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Hönnunin verði sveigjanleg og styðji þannig við framþróun og breytingar.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600" b="1"/>
              <a:t>Tækni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Nýjasta tækni verði nýtt  til að auka virði þjónustunnar </a:t>
            </a:r>
            <a:br>
              <a:rPr lang="is-IS" sz="1200"/>
            </a:br>
            <a:r>
              <a:rPr lang="is-IS" sz="1200"/>
              <a:t>(virði = gæði/kostnaður).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Tækni auðveldi aðgengi að upplýsingum í rauntíma.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is-IS" sz="1600" b="1"/>
              <a:t>Umhverfi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Byggingin verði falleg, björt og hljóðlát og styðji þannig við vellíðan sjúklinga og starfsmanna</a:t>
            </a:r>
          </a:p>
          <a:p>
            <a:pPr lvl="1">
              <a:lnSpc>
                <a:spcPct val="120000"/>
              </a:lnSpc>
            </a:pPr>
            <a:r>
              <a:rPr lang="is-IS" sz="1200"/>
              <a:t>Byggingin verði eins umhverfisvæn og frekast er unnt</a:t>
            </a:r>
          </a:p>
        </p:txBody>
      </p:sp>
    </p:spTree>
    <p:extLst>
      <p:ext uri="{BB962C8B-B14F-4D97-AF65-F5344CB8AC3E}">
        <p14:creationId xmlns:p14="http://schemas.microsoft.com/office/powerpoint/2010/main" val="84408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492859"/>
          </a:xfrm>
          <a:noFill/>
        </p:spPr>
        <p:txBody>
          <a:bodyPr/>
          <a:lstStyle/>
          <a:p>
            <a:r>
              <a:rPr lang="is-IS" sz="2800">
                <a:cs typeface="Arial" panose="020B0604020202020204" pitchFamily="34" charset="0"/>
              </a:rPr>
              <a:t>Landspítalaþorpið – nýbyggingar 2015 – 2026 – 1. áfangi</a:t>
            </a:r>
            <a:endParaRPr lang="is-IS" sz="2800" dirty="0"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F23124-285D-83F0-85F2-73361DFA74A0}"/>
              </a:ext>
            </a:extLst>
          </p:cNvPr>
          <p:cNvGrpSpPr/>
          <p:nvPr/>
        </p:nvGrpSpPr>
        <p:grpSpPr>
          <a:xfrm>
            <a:off x="1761564" y="1513438"/>
            <a:ext cx="8485380" cy="5344562"/>
            <a:chOff x="1315615" y="1122448"/>
            <a:chExt cx="8685635" cy="5470694"/>
          </a:xfrm>
        </p:grpSpPr>
        <p:pic>
          <p:nvPicPr>
            <p:cNvPr id="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343293" y="1122448"/>
              <a:ext cx="6574431" cy="54706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11"/>
            <p:cNvSpPr>
              <a:spLocks noChangeArrowheads="1"/>
            </p:cNvSpPr>
            <p:nvPr/>
          </p:nvSpPr>
          <p:spPr bwMode="auto">
            <a:xfrm>
              <a:off x="7607698" y="1887511"/>
              <a:ext cx="1310026" cy="2769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Stoðbyggingar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9" name="Rectangle 11"/>
            <p:cNvSpPr>
              <a:spLocks noChangeArrowheads="1"/>
            </p:cNvSpPr>
            <p:nvPr/>
          </p:nvSpPr>
          <p:spPr bwMode="auto">
            <a:xfrm>
              <a:off x="1729078" y="5868024"/>
              <a:ext cx="1491207" cy="2769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Rannsóknahús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0" name="Rectangle 11"/>
            <p:cNvSpPr>
              <a:spLocks noChangeArrowheads="1"/>
            </p:cNvSpPr>
            <p:nvPr/>
          </p:nvSpPr>
          <p:spPr bwMode="auto">
            <a:xfrm>
              <a:off x="6608502" y="4828500"/>
              <a:ext cx="1654716" cy="46166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s-I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Heilbrigðisvísinda-svið</a:t>
              </a:r>
              <a:r>
                <a:rPr kumimoji="0" lang="is-IS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 HÍ</a:t>
              </a:r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>
              <a:off x="6444452" y="3764957"/>
              <a:ext cx="1590019" cy="2769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Meðferðarkjarni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2" name="Rounded Rectangular Callout 11"/>
            <p:cNvSpPr/>
            <p:nvPr/>
          </p:nvSpPr>
          <p:spPr>
            <a:xfrm>
              <a:off x="4407517" y="2201261"/>
              <a:ext cx="758513" cy="392396"/>
            </a:xfrm>
            <a:prstGeom prst="wedgeRoundRectCallout">
              <a:avLst>
                <a:gd name="adj1" fmla="val -55063"/>
                <a:gd name="adj2" fmla="val -85179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Rounded Rectangular Callout 12"/>
            <p:cNvSpPr/>
            <p:nvPr/>
          </p:nvSpPr>
          <p:spPr>
            <a:xfrm>
              <a:off x="4773125" y="4596405"/>
              <a:ext cx="1493978" cy="839945"/>
            </a:xfrm>
            <a:prstGeom prst="wedgeRoundRectCallout">
              <a:avLst>
                <a:gd name="adj1" fmla="val 69222"/>
                <a:gd name="adj2" fmla="val 23179"/>
                <a:gd name="adj3" fmla="val 16667"/>
              </a:avLst>
            </a:prstGeom>
            <a:noFill/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4" name="Rounded Rectangular Callout 13"/>
            <p:cNvSpPr/>
            <p:nvPr/>
          </p:nvSpPr>
          <p:spPr>
            <a:xfrm>
              <a:off x="3805157" y="4596405"/>
              <a:ext cx="880381" cy="807350"/>
            </a:xfrm>
            <a:prstGeom prst="wedgeRoundRectCallout">
              <a:avLst>
                <a:gd name="adj1" fmla="val -103058"/>
                <a:gd name="adj2" fmla="val 120472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5" name="Rounded Rectangular Callout 14"/>
            <p:cNvSpPr/>
            <p:nvPr/>
          </p:nvSpPr>
          <p:spPr>
            <a:xfrm>
              <a:off x="2981253" y="4568741"/>
              <a:ext cx="736317" cy="872540"/>
            </a:xfrm>
            <a:prstGeom prst="wedgeRoundRectCallout">
              <a:avLst>
                <a:gd name="adj1" fmla="val -90544"/>
                <a:gd name="adj2" fmla="val -30642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6" name="Rounded Rectangular Callout 15"/>
            <p:cNvSpPr/>
            <p:nvPr/>
          </p:nvSpPr>
          <p:spPr>
            <a:xfrm>
              <a:off x="3468812" y="3464789"/>
              <a:ext cx="2393032" cy="897612"/>
            </a:xfrm>
            <a:prstGeom prst="wedgeRoundRectCallout">
              <a:avLst>
                <a:gd name="adj1" fmla="val 68553"/>
                <a:gd name="adj2" fmla="val -285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7" name="Rounded Rectangular Callout 16"/>
            <p:cNvSpPr/>
            <p:nvPr/>
          </p:nvSpPr>
          <p:spPr>
            <a:xfrm>
              <a:off x="6432982" y="2317439"/>
              <a:ext cx="920397" cy="351834"/>
            </a:xfrm>
            <a:prstGeom prst="wedgeRoundRectCallout">
              <a:avLst>
                <a:gd name="adj1" fmla="val 67952"/>
                <a:gd name="adj2" fmla="val -108843"/>
                <a:gd name="adj3" fmla="val 16667"/>
              </a:avLst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8" name="Rectangle 11"/>
            <p:cNvSpPr>
              <a:spLocks noChangeArrowheads="1"/>
            </p:cNvSpPr>
            <p:nvPr/>
          </p:nvSpPr>
          <p:spPr bwMode="auto">
            <a:xfrm>
              <a:off x="3178730" y="1799105"/>
              <a:ext cx="1077681" cy="2769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Sjúkrahótel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9" name="Rectangle 11"/>
            <p:cNvSpPr>
              <a:spLocks noChangeArrowheads="1"/>
            </p:cNvSpPr>
            <p:nvPr/>
          </p:nvSpPr>
          <p:spPr bwMode="auto">
            <a:xfrm>
              <a:off x="1315615" y="4515845"/>
              <a:ext cx="1320569" cy="46166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Bílastæða- og tæknihús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0" name="Rounded Rectangular Callout 19"/>
            <p:cNvSpPr/>
            <p:nvPr/>
          </p:nvSpPr>
          <p:spPr>
            <a:xfrm>
              <a:off x="3909528" y="5720308"/>
              <a:ext cx="3004456" cy="289968"/>
            </a:xfrm>
            <a:prstGeom prst="wedgeRoundRectCallout">
              <a:avLst>
                <a:gd name="adj1" fmla="val 69222"/>
                <a:gd name="adj2" fmla="val 23179"/>
                <a:gd name="adj3" fmla="val 16667"/>
              </a:avLst>
            </a:prstGeom>
            <a:noFill/>
            <a:ln w="28575">
              <a:solidFill>
                <a:srgbClr val="00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21" name="Rectangle 11"/>
            <p:cNvSpPr>
              <a:spLocks noChangeArrowheads="1"/>
            </p:cNvSpPr>
            <p:nvPr/>
          </p:nvSpPr>
          <p:spPr bwMode="auto">
            <a:xfrm>
              <a:off x="7603386" y="5808910"/>
              <a:ext cx="2397864" cy="276999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2"/>
              </a:solidFill>
              <a:miter lim="800000"/>
              <a:headEnd/>
              <a:tailEnd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n-NO" sz="12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ea typeface="+mn-ea"/>
                  <a:cs typeface="+mn-cs"/>
                </a:rPr>
                <a:t>Randbyggð Vísindagarða</a:t>
              </a:r>
              <a:endParaRPr kumimoji="0" lang="is-IS" sz="1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236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995988"/>
            <a:ext cx="12192000" cy="862012"/>
          </a:xfrm>
          <a:solidFill>
            <a:schemeClr val="tx2">
              <a:alpha val="40000"/>
            </a:schemeClr>
          </a:solidFill>
        </p:spPr>
        <p:txBody>
          <a:bodyPr wrap="square" lIns="360000" tIns="180000" bIns="180000">
            <a:spAutoFit/>
          </a:bodyPr>
          <a:lstStyle/>
          <a:p>
            <a:r>
              <a:rPr lang="is-IS" sz="2000">
                <a:solidFill>
                  <a:schemeClr val="bg1"/>
                </a:solidFill>
              </a:rPr>
              <a:t>Meðferðarkjarninn – 70.000 m</a:t>
            </a:r>
            <a:r>
              <a:rPr lang="is-IS" sz="2000" baseline="30000">
                <a:solidFill>
                  <a:schemeClr val="bg1"/>
                </a:solidFill>
              </a:rPr>
              <a:t>2</a:t>
            </a:r>
            <a:r>
              <a:rPr lang="is-IS" sz="2000">
                <a:solidFill>
                  <a:schemeClr val="bg1"/>
                </a:solidFill>
              </a:rPr>
              <a:t> – 6 hæðir og kjallari</a:t>
            </a:r>
            <a:br>
              <a:rPr lang="is-IS" sz="2000">
                <a:solidFill>
                  <a:schemeClr val="bg1"/>
                </a:solidFill>
              </a:rPr>
            </a:br>
            <a:r>
              <a:rPr lang="is-IS" sz="1600" b="0">
                <a:solidFill>
                  <a:schemeClr val="bg1"/>
                </a:solidFill>
              </a:rPr>
              <a:t>Hönnun 2016-2022             framkvæmdir 2018-2026</a:t>
            </a:r>
          </a:p>
        </p:txBody>
      </p:sp>
    </p:spTree>
    <p:extLst>
      <p:ext uri="{BB962C8B-B14F-4D97-AF65-F5344CB8AC3E}">
        <p14:creationId xmlns:p14="http://schemas.microsoft.com/office/powerpoint/2010/main" val="30884452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718175"/>
            <a:ext cx="12192000" cy="1139825"/>
          </a:xfrm>
          <a:solidFill>
            <a:schemeClr val="tx2">
              <a:alpha val="40000"/>
            </a:schemeClr>
          </a:solidFill>
        </p:spPr>
        <p:txBody>
          <a:bodyPr wrap="square" lIns="360000" tIns="180000" bIns="180000">
            <a:spAutoFit/>
          </a:bodyPr>
          <a:lstStyle/>
          <a:p>
            <a:r>
              <a:rPr lang="is-IS" sz="2000">
                <a:solidFill>
                  <a:schemeClr val="bg1"/>
                </a:solidFill>
              </a:rPr>
              <a:t>Rannsóknahúsið – 17.000 m</a:t>
            </a:r>
            <a:r>
              <a:rPr lang="is-IS" sz="2000" baseline="30000">
                <a:solidFill>
                  <a:schemeClr val="bg1"/>
                </a:solidFill>
              </a:rPr>
              <a:t>2</a:t>
            </a:r>
            <a:r>
              <a:rPr lang="is-IS" sz="2000">
                <a:solidFill>
                  <a:schemeClr val="bg1"/>
                </a:solidFill>
              </a:rPr>
              <a:t> – 5 hæðir </a:t>
            </a:r>
            <a:br>
              <a:rPr lang="is-IS" sz="2000">
                <a:solidFill>
                  <a:schemeClr val="bg1"/>
                </a:solidFill>
              </a:rPr>
            </a:br>
            <a:r>
              <a:rPr lang="is-IS" sz="2000">
                <a:solidFill>
                  <a:schemeClr val="bg1"/>
                </a:solidFill>
              </a:rPr>
              <a:t>sameinar nær alla rannsóknarstarfsemi spítalans </a:t>
            </a:r>
            <a:br>
              <a:rPr lang="is-IS" sz="2000">
                <a:solidFill>
                  <a:schemeClr val="bg1"/>
                </a:solidFill>
              </a:rPr>
            </a:br>
            <a:r>
              <a:rPr lang="is-IS" sz="1600" b="0">
                <a:solidFill>
                  <a:schemeClr val="bg1"/>
                </a:solidFill>
              </a:rPr>
              <a:t>Hönnun 2018 – 2022.   framkvæmdir 2021 - 2026</a:t>
            </a:r>
          </a:p>
        </p:txBody>
      </p:sp>
    </p:spTree>
    <p:extLst>
      <p:ext uri="{BB962C8B-B14F-4D97-AF65-F5344CB8AC3E}">
        <p14:creationId xmlns:p14="http://schemas.microsoft.com/office/powerpoint/2010/main" val="28110905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995988"/>
            <a:ext cx="12192000" cy="862012"/>
          </a:xfrm>
          <a:solidFill>
            <a:schemeClr val="tx2">
              <a:alpha val="40000"/>
            </a:schemeClr>
          </a:solidFill>
        </p:spPr>
        <p:txBody>
          <a:bodyPr wrap="square" lIns="360000" tIns="180000" bIns="180000">
            <a:spAutoFit/>
          </a:bodyPr>
          <a:lstStyle/>
          <a:p>
            <a:r>
              <a:rPr lang="is-IS" sz="2000">
                <a:solidFill>
                  <a:schemeClr val="bg1"/>
                </a:solidFill>
              </a:rPr>
              <a:t>Bílastæða- og tæknihús  –  550 stæði</a:t>
            </a:r>
            <a:br>
              <a:rPr lang="is-IS" sz="2000">
                <a:solidFill>
                  <a:schemeClr val="bg1"/>
                </a:solidFill>
              </a:rPr>
            </a:br>
            <a:r>
              <a:rPr lang="is-IS" sz="1600" b="0">
                <a:solidFill>
                  <a:schemeClr val="bg1"/>
                </a:solidFill>
              </a:rPr>
              <a:t>Hönnun 2019-2022 -  Framkvæmdir 2021-2024 </a:t>
            </a:r>
          </a:p>
        </p:txBody>
      </p:sp>
    </p:spTree>
    <p:extLst>
      <p:ext uri="{BB962C8B-B14F-4D97-AF65-F5344CB8AC3E}">
        <p14:creationId xmlns:p14="http://schemas.microsoft.com/office/powerpoint/2010/main" val="237990692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F78F46-38F3-222C-082E-147015B7787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995988"/>
            <a:ext cx="12192000" cy="862012"/>
          </a:xfrm>
          <a:solidFill>
            <a:schemeClr val="tx2">
              <a:alpha val="40000"/>
            </a:schemeClr>
          </a:solidFill>
        </p:spPr>
        <p:txBody>
          <a:bodyPr wrap="square" lIns="360000" tIns="180000" bIns="180000">
            <a:spAutoFit/>
          </a:bodyPr>
          <a:lstStyle/>
          <a:p>
            <a:r>
              <a:rPr lang="is-IS" sz="2000">
                <a:solidFill>
                  <a:schemeClr val="bg1"/>
                </a:solidFill>
              </a:rPr>
              <a:t>Heilbrigðisvísindasvið hí – nýbygging 7.000 m</a:t>
            </a:r>
            <a:r>
              <a:rPr lang="is-IS" sz="2000" baseline="30000">
                <a:solidFill>
                  <a:schemeClr val="bg1"/>
                </a:solidFill>
              </a:rPr>
              <a:t>2</a:t>
            </a:r>
            <a:r>
              <a:rPr lang="is-IS" sz="2000">
                <a:solidFill>
                  <a:schemeClr val="bg1"/>
                </a:solidFill>
              </a:rPr>
              <a:t> + endurbætur á læknagarði</a:t>
            </a:r>
            <a:br>
              <a:rPr lang="is-IS" sz="2000">
                <a:solidFill>
                  <a:schemeClr val="bg1"/>
                </a:solidFill>
              </a:rPr>
            </a:br>
            <a:r>
              <a:rPr lang="is-IS" sz="1600" b="0">
                <a:solidFill>
                  <a:schemeClr val="bg1"/>
                </a:solidFill>
              </a:rPr>
              <a:t>Hönnun 2018-2022.       Framkvæmdir 2022 – 2026</a:t>
            </a:r>
          </a:p>
        </p:txBody>
      </p:sp>
    </p:spTree>
    <p:extLst>
      <p:ext uri="{BB962C8B-B14F-4D97-AF65-F5344CB8AC3E}">
        <p14:creationId xmlns:p14="http://schemas.microsoft.com/office/powerpoint/2010/main" val="2616191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1161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CFC665D-F390-66C8-508C-FF6E9F99E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1371" y="837270"/>
            <a:ext cx="10896600" cy="724493"/>
          </a:xfrm>
        </p:spPr>
        <p:txBody>
          <a:bodyPr/>
          <a:lstStyle/>
          <a:p>
            <a:r>
              <a:rPr lang="is-IS" sz="3600" b="1">
                <a:latin typeface="+mj-lt"/>
              </a:rPr>
              <a:t>Lág dánartíðni vegna Covid-19</a:t>
            </a:r>
            <a:endParaRPr lang="is-I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6D65CE9-F995-C5AC-B051-446301DE79D3}"/>
              </a:ext>
            </a:extLst>
          </p:cNvPr>
          <p:cNvSpPr txBox="1"/>
          <p:nvPr/>
        </p:nvSpPr>
        <p:spPr>
          <a:xfrm>
            <a:off x="1468016" y="1783317"/>
            <a:ext cx="93427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s-IS" b="1"/>
              <a:t>COVID-19 mortality for 2020-2022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493E5D4-36C5-A3BE-ACA4-A73487556070}"/>
              </a:ext>
            </a:extLst>
          </p:cNvPr>
          <p:cNvSpPr/>
          <p:nvPr/>
        </p:nvSpPr>
        <p:spPr>
          <a:xfrm rot="18900000">
            <a:off x="1677166" y="5700824"/>
            <a:ext cx="701923" cy="17149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0000" tIns="180000" rIns="180000" bIns="180000" rtlCol="0" anchor="ctr"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s-I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626DDB2-55A4-C8F2-E4EA-073CD5B3F6CC}"/>
              </a:ext>
            </a:extLst>
          </p:cNvPr>
          <p:cNvSpPr txBox="1"/>
          <p:nvPr/>
        </p:nvSpPr>
        <p:spPr>
          <a:xfrm>
            <a:off x="960928" y="6221527"/>
            <a:ext cx="78998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s-IS" sz="1400"/>
              <a:t>Sources: COVID-19 deaths from OECD Health Statistics 2023; population data from UNWPP 2022.</a:t>
            </a:r>
          </a:p>
        </p:txBody>
      </p: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5F6DB5FE-E825-8D89-ACE1-2880E1DCF63F}"/>
              </a:ext>
            </a:extLst>
          </p:cNvPr>
          <p:cNvGraphicFramePr>
            <a:graphicFrameLocks/>
          </p:cNvGraphicFramePr>
          <p:nvPr/>
        </p:nvGraphicFramePr>
        <p:xfrm>
          <a:off x="631371" y="2009950"/>
          <a:ext cx="10896599" cy="46988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44346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latin typeface="+mj-lt"/>
                <a:ea typeface="+mj-ea"/>
                <a:cs typeface="+mj-cs"/>
              </a:rPr>
              <a:t>Heilbrigðisstofnanir</a:t>
            </a:r>
            <a:endParaRPr lang="en-US" sz="3600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numCol="1" rtlCol="0">
            <a:noAutofit/>
          </a:bodyPr>
          <a:lstStyle/>
          <a:p>
            <a:pPr marL="0" indent="0">
              <a:buNone/>
            </a:pPr>
            <a:r>
              <a:rPr lang="en-US" b="1" dirty="0" err="1">
                <a:latin typeface="+mj-lt"/>
                <a:ea typeface="+mn-ea"/>
              </a:rPr>
              <a:t>Stofnanir</a:t>
            </a:r>
            <a:endParaRPr lang="en-US" b="1" dirty="0">
              <a:latin typeface="+mj-lt"/>
              <a:ea typeface="+mn-ea"/>
            </a:endParaRPr>
          </a:p>
          <a:p>
            <a:r>
              <a:rPr lang="en-US" sz="1800" dirty="0">
                <a:latin typeface="+mj-lt"/>
                <a:ea typeface="+mn-ea"/>
              </a:rPr>
              <a:t>Eitt </a:t>
            </a:r>
            <a:r>
              <a:rPr lang="en-US" sz="1800" dirty="0" err="1">
                <a:latin typeface="+mj-lt"/>
                <a:ea typeface="+mn-ea"/>
              </a:rPr>
              <a:t>háskólasjúkrahús</a:t>
            </a:r>
            <a:r>
              <a:rPr lang="en-US" sz="1800" dirty="0">
                <a:latin typeface="+mj-lt"/>
                <a:ea typeface="+mn-ea"/>
              </a:rPr>
              <a:t> </a:t>
            </a:r>
          </a:p>
          <a:p>
            <a:r>
              <a:rPr lang="en-US" sz="1800" dirty="0" err="1">
                <a:latin typeface="+mj-lt"/>
                <a:ea typeface="+mn-ea"/>
              </a:rPr>
              <a:t>Einn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kennsluspítali</a:t>
            </a:r>
            <a:endParaRPr lang="en-US" sz="1800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Nokkur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smærri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sjúkrahús</a:t>
            </a:r>
            <a:endParaRPr lang="en-US" sz="1800" dirty="0">
              <a:latin typeface="+mj-lt"/>
              <a:ea typeface="+mn-ea"/>
            </a:endParaRPr>
          </a:p>
          <a:p>
            <a:pPr lvl="2">
              <a:buFont typeface="Arial" pitchFamily="34" charset="0"/>
              <a:buChar char="•"/>
            </a:pPr>
            <a:r>
              <a:rPr lang="en-US" dirty="0" err="1">
                <a:latin typeface="+mj-lt"/>
                <a:ea typeface="+mn-ea"/>
              </a:rPr>
              <a:t>Heilsugæsla</a:t>
            </a:r>
            <a:endParaRPr lang="en-US" dirty="0">
              <a:latin typeface="+mj-lt"/>
              <a:ea typeface="+mn-ea"/>
            </a:endParaRPr>
          </a:p>
          <a:p>
            <a:pPr lvl="2">
              <a:buFont typeface="Arial" pitchFamily="34" charset="0"/>
              <a:buChar char="•"/>
            </a:pPr>
            <a:r>
              <a:rPr lang="en-US" dirty="0" err="1">
                <a:latin typeface="+mj-lt"/>
                <a:ea typeface="+mn-ea"/>
              </a:rPr>
              <a:t>Hjúkrunarheimili</a:t>
            </a:r>
            <a:r>
              <a:rPr lang="en-US" dirty="0">
                <a:latin typeface="+mj-lt"/>
                <a:ea typeface="+mn-ea"/>
              </a:rPr>
              <a:t> / </a:t>
            </a:r>
            <a:r>
              <a:rPr lang="en-US" dirty="0" err="1">
                <a:latin typeface="+mj-lt"/>
                <a:ea typeface="+mn-ea"/>
              </a:rPr>
              <a:t>hjúkrunardeildir</a:t>
            </a:r>
            <a:endParaRPr lang="en-US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Heilsugæslustöðvar</a:t>
            </a:r>
            <a:endParaRPr lang="en-US" sz="1800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Einkareknar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err="1">
                <a:latin typeface="+mj-lt"/>
                <a:ea typeface="+mn-ea"/>
              </a:rPr>
              <a:t>stofur</a:t>
            </a:r>
            <a:r>
              <a:rPr lang="en-US" sz="1800">
                <a:latin typeface="+mj-lt"/>
                <a:ea typeface="+mn-ea"/>
              </a:rPr>
              <a:t> heilbrigðisstarfsmanna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D9D60D-8D46-D04A-FBA2-AFEE4077EDB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49212" lvl="1" indent="0">
              <a:buNone/>
            </a:pPr>
            <a:r>
              <a:rPr lang="en-US" sz="2400" b="1">
                <a:latin typeface="+mj-lt"/>
                <a:ea typeface="+mn-ea"/>
              </a:rPr>
              <a:t>Rafræn upplýsingakerfi</a:t>
            </a:r>
          </a:p>
          <a:p>
            <a:r>
              <a:rPr lang="en-US" sz="1800">
                <a:latin typeface="+mj-lt"/>
                <a:ea typeface="+mn-ea"/>
              </a:rPr>
              <a:t>Klínísk upplýsingakerfi s.s. rafræn sjúkraskrá, lyfjafyrirmæli og rannsóknarsvör </a:t>
            </a:r>
          </a:p>
          <a:p>
            <a:r>
              <a:rPr lang="en-US" sz="1800">
                <a:latin typeface="+mj-lt"/>
                <a:ea typeface="+mn-ea"/>
              </a:rPr>
              <a:t>Samræmt mannauðs- og fjárhagskerfi (Orri)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SH-2">
  <a:themeElements>
    <a:clrScheme name="LSH-2">
      <a:dk1>
        <a:sysClr val="windowText" lastClr="000000"/>
      </a:dk1>
      <a:lt1>
        <a:sysClr val="window" lastClr="FFFFFF"/>
      </a:lt1>
      <a:dk2>
        <a:srgbClr val="2B4995"/>
      </a:dk2>
      <a:lt2>
        <a:srgbClr val="F0F2F2"/>
      </a:lt2>
      <a:accent1>
        <a:srgbClr val="2B4995"/>
      </a:accent1>
      <a:accent2>
        <a:srgbClr val="CF8A40"/>
      </a:accent2>
      <a:accent3>
        <a:srgbClr val="005059"/>
      </a:accent3>
      <a:accent4>
        <a:srgbClr val="24B0BA"/>
      </a:accent4>
      <a:accent5>
        <a:srgbClr val="F0F2F2"/>
      </a:accent5>
      <a:accent6>
        <a:srgbClr val="73C7E3"/>
      </a:accent6>
      <a:hlink>
        <a:srgbClr val="24B0BA"/>
      </a:hlink>
      <a:folHlink>
        <a:srgbClr val="CF8A4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wrap="square" lIns="180000" tIns="180000" rIns="180000" bIns="180000" rtlCol="0" anchor="ctr">
        <a:spAutoFit/>
      </a:bodyPr>
      <a:lstStyle>
        <a:defPPr marL="0" indent="0" algn="ctr">
          <a:spcAft>
            <a:spcPts val="600"/>
          </a:spcAft>
          <a:buFont typeface="Arial" panose="020B0604020202020204" pitchFamily="34" charset="0"/>
          <a:buNone/>
          <a:defRPr smtClean="0"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 algn="l">
          <a:spcAft>
            <a:spcPts val="600"/>
          </a:spcAft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5A2ACB53-FBF8-4495-9443-077F72AA28BA}" vid="{A032E880-C04C-410E-8EC3-BDC64DFAAE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 2013 - 202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 2013 - 2022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 2013 - 2022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68C9FB092E23D4792B11CA2799B7A5D" ma:contentTypeVersion="4" ma:contentTypeDescription="Create a new document." ma:contentTypeScope="" ma:versionID="aa480274751f6211c611fd85fb730470">
  <xsd:schema xmlns:xsd="http://www.w3.org/2001/XMLSchema" xmlns:xs="http://www.w3.org/2001/XMLSchema" xmlns:p="http://schemas.microsoft.com/office/2006/metadata/properties" xmlns:ns2="cb2fddcb-21c5-4d28-bed9-f6e7e4b43291" targetNamespace="http://schemas.microsoft.com/office/2006/metadata/properties" ma:root="true" ma:fieldsID="c789ba8987168e129593a679dbaef72a" ns2:_="">
    <xsd:import namespace="cb2fddcb-21c5-4d28-bed9-f6e7e4b432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2fddcb-21c5-4d28-bed9-f6e7e4b432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75A7CBE-82BB-4DEC-83E4-27372212B9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b2fddcb-21c5-4d28-bed9-f6e7e4b43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1F50076-3F2A-4964-A802-389AB8C3306B}">
  <ds:schemaRefs>
    <ds:schemaRef ds:uri="http://purl.org/dc/elements/1.1/"/>
    <ds:schemaRef ds:uri="http://schemas.microsoft.com/office/2006/metadata/properties"/>
    <ds:schemaRef ds:uri="http://purl.org/dc/terms/"/>
    <ds:schemaRef ds:uri="cb2fddcb-21c5-4d28-bed9-f6e7e4b432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481CE56-4BA4-482E-AB07-17B2663324F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e1011e52-7210-4017-950f-458075f9f84e}" enabled="0" method="" siteId="{e1011e52-7210-4017-950f-458075f9f84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246</TotalTime>
  <Words>2030</Words>
  <Application>Microsoft Office PowerPoint</Application>
  <PresentationFormat>Widescreen</PresentationFormat>
  <Paragraphs>448</Paragraphs>
  <Slides>77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77</vt:i4>
      </vt:variant>
    </vt:vector>
  </HeadingPairs>
  <TitlesOfParts>
    <vt:vector size="87" baseType="lpstr">
      <vt:lpstr>MS PGothic</vt:lpstr>
      <vt:lpstr>Aptos</vt:lpstr>
      <vt:lpstr>Aptos Display</vt:lpstr>
      <vt:lpstr>Arial</vt:lpstr>
      <vt:lpstr>Arial Narrow</vt:lpstr>
      <vt:lpstr>Calibri</vt:lpstr>
      <vt:lpstr>Tahoma</vt:lpstr>
      <vt:lpstr>Times New Roman</vt:lpstr>
      <vt:lpstr>Wingdings</vt:lpstr>
      <vt:lpstr>LSH-2</vt:lpstr>
      <vt:lpstr>LANDSPÍTALI</vt:lpstr>
      <vt:lpstr>Yfirlit kynningar</vt:lpstr>
      <vt:lpstr>1. Íslenska heilbrigðiskerfið</vt:lpstr>
      <vt:lpstr>Skipulag heilbrigðisþjónustu</vt:lpstr>
      <vt:lpstr>Lág dánartíðni vegna krabbameina Ísland vs. OECD</vt:lpstr>
      <vt:lpstr>Lág dánartíðni eftir kransæðastíflu  Ísland vs. OECD</vt:lpstr>
      <vt:lpstr>Lág dánartíðni eftir heilablóðfall  Ísland vs. OECD</vt:lpstr>
      <vt:lpstr>Lág dánartíðni vegna Covid-19</vt:lpstr>
      <vt:lpstr>Heilbrigðisstofnanir</vt:lpstr>
      <vt:lpstr>PowerPoint Presentation</vt:lpstr>
      <vt:lpstr>PowerPoint Presentation</vt:lpstr>
      <vt:lpstr>PowerPoint Presentation</vt:lpstr>
      <vt:lpstr>2. Stefna og skipulag Landspítala</vt:lpstr>
      <vt:lpstr>Hlutverk</vt:lpstr>
      <vt:lpstr>Gildi</vt:lpstr>
      <vt:lpstr>Framtíðarsýn</vt:lpstr>
      <vt:lpstr>PowerPoint Presentation</vt:lpstr>
      <vt:lpstr>PowerPoint Presentation</vt:lpstr>
      <vt:lpstr>3. Þjónusta við sjúklinga</vt:lpstr>
      <vt:lpstr>Þriðjungur allra landsmanna  leitar árlega til Landspítala</vt:lpstr>
      <vt:lpstr>Landspítali</vt:lpstr>
      <vt:lpstr>Árið 2024 á landspítala</vt:lpstr>
      <vt:lpstr>Dagur á Landspítala</vt:lpstr>
      <vt:lpstr>Covid-19 á Landspítala Mikill samdráttur í starfsemi vegna sóttvarnarreglna - Mikill viðbúnaður og vinnuálag</vt:lpstr>
      <vt:lpstr>Búseta sjúklinga Landspítala</vt:lpstr>
      <vt:lpstr>Meginþorri lega á Landspítala 2024 var hjá 50 ára og eldri (Legur tengdar meðgöngu og fæðingu undanskildar)</vt:lpstr>
      <vt:lpstr>Fjöldi lega eftir yfirsjúkdómaflokkum DRG-kerfis (Diagnosis related groups) </vt:lpstr>
      <vt:lpstr>Meðallegutími sjúklinga (dagar) (legur &lt; 30 dagar</vt:lpstr>
      <vt:lpstr>Rúmafjöldi í árslok</vt:lpstr>
      <vt:lpstr>Skurðaðgerðir</vt:lpstr>
      <vt:lpstr>Komur á bráðamóttökur</vt:lpstr>
      <vt:lpstr>Yfir 70% fæðinga á Íslandi eru á Landspítala</vt:lpstr>
      <vt:lpstr>Hlutfall endurinnlagna innan 30 daga frá útskrift</vt:lpstr>
      <vt:lpstr>Hlutfall andláta í legu af öllum legum</vt:lpstr>
      <vt:lpstr>Tíðni andláta innan 30 daga frá útskrift á hverja 1.000 legusjúklinga</vt:lpstr>
      <vt:lpstr>PowerPoint Presentation</vt:lpstr>
      <vt:lpstr>Fjöldi sjúklinga á hvert stöðugildi hjúkrunarfræðings</vt:lpstr>
      <vt:lpstr>PowerPoint Presentation</vt:lpstr>
      <vt:lpstr>4. Gæðavísar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Klínískir gæðavísar á Landspítala</vt:lpstr>
      <vt:lpstr>5. Rekstur</vt:lpstr>
      <vt:lpstr>Rekstrarreikningur</vt:lpstr>
      <vt:lpstr>Rekstrargjöld önnur en laun í milljónum króna án S-lyfja á föstu verðlagi 2024</vt:lpstr>
      <vt:lpstr>Launagjöld Á verðlagi hvers árs (svæði) og föstu verðlagi ársins 2024* (súlur) *miðað við launavísitölu ríkisstarfsmanna</vt:lpstr>
      <vt:lpstr>Sjúklingum hefur fjölgað um 22% frá 2019 - 3,6% fjölgun á ári að meðaltali - 162 þjóðerni á árinu 2024 – 16% sjúklinga með erlent ríkisfang</vt:lpstr>
      <vt:lpstr>Starfsfólki hefur fjölgað um 15% frá 2019 - 2,5% fjölgun á ári að meðaltali - 70 þjóðerni á Landspítala – 10% starfsfólks með erlent ríkisfang</vt:lpstr>
      <vt:lpstr>Þróun starfsemi og stöðugilda</vt:lpstr>
      <vt:lpstr>Þjónustutengd fjármögnun 2024 4,7% umframframleiðsla </vt:lpstr>
      <vt:lpstr>6. Mannauður</vt:lpstr>
      <vt:lpstr>Á spítalanum starfa um 6.500 manns í um 5.100 stöðugildum Greidd stöðugildi á Landspítala, meðaltal á mánuði árið 2024 – hlutfallsleg skipting eftir stéttarfélögum </vt:lpstr>
      <vt:lpstr>Stöðugildi og starfsmannafjöldi</vt:lpstr>
      <vt:lpstr>Veikindahlutfall starfsmanna  eftir mánuðum</vt:lpstr>
      <vt:lpstr>Starfsánægja starfsmanna skv. Könnun Skalinn er 1-10, þar sem 10 er hæsta gildi. markmið er 7,8</vt:lpstr>
      <vt:lpstr>7. Menntun og vísindi</vt:lpstr>
      <vt:lpstr>1.999 nemendur í heilbrigðisvísindum árið 2024</vt:lpstr>
      <vt:lpstr>8. Nokkrir áfangar úr sögu Landspítala</vt:lpstr>
      <vt:lpstr>PowerPoint Presentation</vt:lpstr>
      <vt:lpstr>Áfangar í Landspítalasögunni</vt:lpstr>
      <vt:lpstr>Mikilvægir klínískir áfangar á Landspítala eftir 1960</vt:lpstr>
      <vt:lpstr>9. Nýbyggingar við Landspítala</vt:lpstr>
      <vt:lpstr>Hvaða starfsemi verður í nýbyggingunum?</vt:lpstr>
      <vt:lpstr>Leiðarljós Landspítala við uppbyggingu innviða</vt:lpstr>
      <vt:lpstr>Landspítalaþorpið – nýbyggingar 2015 – 2026 – 1. áfangi</vt:lpstr>
      <vt:lpstr>Meðferðarkjarninn – 70.000 m2 – 6 hæðir og kjallari Hönnun 2016-2022             framkvæmdir 2018-2026</vt:lpstr>
      <vt:lpstr>Rannsóknahúsið – 17.000 m2 – 5 hæðir  sameinar nær alla rannsóknarstarfsemi spítalans  Hönnun 2018 – 2022.   framkvæmdir 2021 - 2026</vt:lpstr>
      <vt:lpstr>Bílastæða- og tæknihús  –  550 stæði Hönnun 2019-2022 -  Framkvæmdir 2021-2024 </vt:lpstr>
      <vt:lpstr>Heilbrigðisvísindasvið hí – nýbygging 7.000 m2 + endurbætur á læknagarði Hönnun 2018-2022.       Framkvæmdir 2022 – 2026</vt:lpstr>
      <vt:lpstr>PowerPoint Presentation</vt:lpstr>
    </vt:vector>
  </TitlesOfParts>
  <Company>LSH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Tryggvi Ólafsson</dc:creator>
  <cp:lastModifiedBy>Tryggvi Ólafsson</cp:lastModifiedBy>
  <cp:revision>1</cp:revision>
  <dcterms:created xsi:type="dcterms:W3CDTF">2025-08-26T10:30:18Z</dcterms:created>
  <dcterms:modified xsi:type="dcterms:W3CDTF">2025-09-25T09:34:29Z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0x010100668C9FB092E23D4792B11CA2799B7A5D</vt:lpwstr>
  </property>
  <property fmtid="{D5CDD505-2E9C-101B-9397-08002B2CF9AE}" pid="3" name="MediaServiceImageTags">
    <vt:lpwstr/>
  </property>
</Properties>
</file>