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9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5" r:id="rId7"/>
    <p:sldId id="263" r:id="rId8"/>
    <p:sldId id="266" r:id="rId9"/>
    <p:sldId id="268" r:id="rId10"/>
    <p:sldId id="269" r:id="rId11"/>
  </p:sldIdLst>
  <p:sldSz cx="12192000" cy="6858000"/>
  <p:notesSz cx="6858000" cy="9144000"/>
  <p:defaultTextStyle>
    <a:defPPr>
      <a:defRPr lang="is-I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CEE0879-B4F5-40F8-B21B-6245956C1982}" v="7" dt="2022-04-26T20:10:33.8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28" autoAdjust="0"/>
    <p:restoredTop sz="75793" autoAdjust="0"/>
  </p:normalViewPr>
  <p:slideViewPr>
    <p:cSldViewPr snapToGrid="0">
      <p:cViewPr varScale="1">
        <p:scale>
          <a:sx n="86" d="100"/>
          <a:sy n="86" d="100"/>
        </p:scale>
        <p:origin x="154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healthis-my.sharepoint.com/personal/insigurd_landspitali_is/Documents/FS2/Umb&#243;tarverkefni/Gl&#230;rur%20fr&#225;%20Ameliu/Blancing%20measuring%20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/>
              <a:t>Gæði lyfjasaga á tímabilinu 04/02/2022- 22/04/2022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Sheet1!$B$4:$B$16</c:f>
              <c:numCache>
                <c:formatCode>d\-mmm</c:formatCode>
                <c:ptCount val="13"/>
                <c:pt idx="0">
                  <c:v>44596</c:v>
                </c:pt>
                <c:pt idx="1">
                  <c:v>44602</c:v>
                </c:pt>
                <c:pt idx="2">
                  <c:v>44610</c:v>
                </c:pt>
                <c:pt idx="3">
                  <c:v>44617</c:v>
                </c:pt>
                <c:pt idx="4">
                  <c:v>44622</c:v>
                </c:pt>
                <c:pt idx="5">
                  <c:v>44628</c:v>
                </c:pt>
                <c:pt idx="6">
                  <c:v>44631</c:v>
                </c:pt>
                <c:pt idx="7">
                  <c:v>44634</c:v>
                </c:pt>
                <c:pt idx="8">
                  <c:v>44644</c:v>
                </c:pt>
                <c:pt idx="9">
                  <c:v>44650</c:v>
                </c:pt>
                <c:pt idx="10">
                  <c:v>44659</c:v>
                </c:pt>
                <c:pt idx="11">
                  <c:v>44664</c:v>
                </c:pt>
                <c:pt idx="12">
                  <c:v>44673</c:v>
                </c:pt>
              </c:numCache>
            </c:numRef>
          </c:cat>
          <c:val>
            <c:numRef>
              <c:f>Sheet1!$I$4:$I$16</c:f>
              <c:numCache>
                <c:formatCode>General</c:formatCode>
                <c:ptCount val="13"/>
                <c:pt idx="0">
                  <c:v>5</c:v>
                </c:pt>
                <c:pt idx="1">
                  <c:v>5</c:v>
                </c:pt>
                <c:pt idx="2">
                  <c:v>5</c:v>
                </c:pt>
                <c:pt idx="3">
                  <c:v>4</c:v>
                </c:pt>
                <c:pt idx="4">
                  <c:v>4</c:v>
                </c:pt>
                <c:pt idx="5">
                  <c:v>5</c:v>
                </c:pt>
                <c:pt idx="6">
                  <c:v>5</c:v>
                </c:pt>
                <c:pt idx="7">
                  <c:v>4</c:v>
                </c:pt>
                <c:pt idx="8">
                  <c:v>5</c:v>
                </c:pt>
                <c:pt idx="9">
                  <c:v>5</c:v>
                </c:pt>
                <c:pt idx="10">
                  <c:v>5</c:v>
                </c:pt>
                <c:pt idx="11">
                  <c:v>4</c:v>
                </c:pt>
                <c:pt idx="12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0F3-4673-AC71-9A2190B41B2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56647952"/>
        <c:axId val="456644016"/>
      </c:lineChart>
      <c:dateAx>
        <c:axId val="45664795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is-IS" sz="1200" b="1"/>
                  <a:t>Dagsetningar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d\-mmm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56644016"/>
        <c:crosses val="autoZero"/>
        <c:auto val="1"/>
        <c:lblOffset val="100"/>
        <c:baseTimeUnit val="days"/>
      </c:dateAx>
      <c:valAx>
        <c:axId val="4566440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is-IS" sz="1200" b="1"/>
                  <a:t>Gæði lyfjasga 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566479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s-I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E88041-8D42-466C-9329-0B9EAC079D74}" type="datetimeFigureOut">
              <a:rPr lang="is-IS" smtClean="0"/>
              <a:t>08.11.2022</a:t>
            </a:fld>
            <a:endParaRPr lang="is-I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s-I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DE1E66-BC77-45F9-98DF-F8F8A3536EF7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4751812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s-I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DE1E66-BC77-45F9-98DF-F8F8A3536EF7}" type="slidenum">
              <a:rPr lang="is-IS" smtClean="0"/>
              <a:t>1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5413515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s-I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DE1E66-BC77-45F9-98DF-F8F8A3536EF7}" type="slidenum">
              <a:rPr lang="is-IS" smtClean="0"/>
              <a:t>2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5330356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s-I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DE1E66-BC77-45F9-98DF-F8F8A3536EF7}" type="slidenum">
              <a:rPr lang="is-IS" smtClean="0"/>
              <a:t>3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6663057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s-I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DE1E66-BC77-45F9-98DF-F8F8A3536EF7}" type="slidenum">
              <a:rPr lang="is-IS" smtClean="0"/>
              <a:t>4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3956811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s-IS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is-I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DE1E66-BC77-45F9-98DF-F8F8A3536EF7}" type="slidenum">
              <a:rPr lang="is-IS" smtClean="0"/>
              <a:t>5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4875030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s-I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DE1E66-BC77-45F9-98DF-F8F8A3536EF7}" type="slidenum">
              <a:rPr lang="is-IS" smtClean="0"/>
              <a:t>6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9804965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s-IS" dirty="0"/>
          </a:p>
          <a:p>
            <a:endParaRPr lang="is-I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DE1E66-BC77-45F9-98DF-F8F8A3536EF7}" type="slidenum">
              <a:rPr lang="is-IS" smtClean="0"/>
              <a:t>7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7411949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s-I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DE1E66-BC77-45F9-98DF-F8F8A3536EF7}" type="slidenum">
              <a:rPr lang="is-IS" smtClean="0"/>
              <a:t>8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3524748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s-I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DE1E66-BC77-45F9-98DF-F8F8A3536EF7}" type="slidenum">
              <a:rPr lang="is-IS" smtClean="0"/>
              <a:t>9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40320023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7B49EC-5B73-4339-8F43-FEB3F31C52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AEE6B4-FD53-426B-9809-EA69B205E3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is-I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75E51C-4FA9-4238-86F1-1985FBBA72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129AC-3261-4029-B843-A1F89D97680C}" type="datetimeFigureOut">
              <a:rPr lang="is-IS" smtClean="0"/>
              <a:t>08.11.2022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223B42-7F2E-40E4-9608-EEA8830170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3A17BB-C43B-4ADC-BE6E-2B66574C0E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57AEC-2388-4CC6-A300-A0B02DA7BDA3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976554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C749E7-F2DA-427A-BB06-2D1509539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834928-C16F-4578-BC99-4E5C694612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14ACC6-E5F9-46BE-A892-F0CFF9141F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129AC-3261-4029-B843-A1F89D97680C}" type="datetimeFigureOut">
              <a:rPr lang="is-IS" smtClean="0"/>
              <a:t>08.11.2022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8175CC-3673-4BC8-BBD5-8818DE96B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2FA28C-C410-4A11-B34A-534CA98696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57AEC-2388-4CC6-A300-A0B02DA7BDA3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418108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C7CB332-D20A-45E0-A91F-CD9EF1F95C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FFCC09-F44C-4386-AB71-23A1050B20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25692D-FAAC-4DD6-931D-85DFB05FDF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129AC-3261-4029-B843-A1F89D97680C}" type="datetimeFigureOut">
              <a:rPr lang="is-IS" smtClean="0"/>
              <a:t>08.11.2022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A20ACA-6781-4F9E-BB15-2A2B8492B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DEF9D3-2018-4C45-BF75-548384DBB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57AEC-2388-4CC6-A300-A0B02DA7BDA3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728843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AAF37C-85AC-4E0C-85F3-03AAC141D2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2ACA4-6003-4A7B-BD0A-246C43B3E2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2B748B-0D7B-4155-B326-530D02BD8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129AC-3261-4029-B843-A1F89D97680C}" type="datetimeFigureOut">
              <a:rPr lang="is-IS" smtClean="0"/>
              <a:t>08.11.2022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66230F-9629-4FD4-8C9F-F85BD2FBC3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AAEC5C-1175-4CCA-8245-1707E5B48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57AEC-2388-4CC6-A300-A0B02DA7BDA3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843719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337CF4-53E4-40D1-9C35-BC147CBAD9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FED656-2D47-44EB-98B7-909B80C543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0A9ED7-D115-4877-8A74-C78B1ADB45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129AC-3261-4029-B843-A1F89D97680C}" type="datetimeFigureOut">
              <a:rPr lang="is-IS" smtClean="0"/>
              <a:t>08.11.2022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A1C05D-3B27-4676-93DA-332F5AEF81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C005AE-EFBF-419F-95F7-6D02A0EE7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57AEC-2388-4CC6-A300-A0B02DA7BDA3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409543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3A15A-AB8E-4A6F-A8BB-5FB3C183C3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19CFAE-304D-452A-A586-F1AE7C824E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F75947-6826-4426-9394-AB88DA77D2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CC9547-0E21-4F45-9DBE-949B09C74E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129AC-3261-4029-B843-A1F89D97680C}" type="datetimeFigureOut">
              <a:rPr lang="is-IS" smtClean="0"/>
              <a:t>08.11.2022</a:t>
            </a:fld>
            <a:endParaRPr lang="is-I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1B736F-B1BD-4B23-8856-2EA0E42DF2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F76D9C-97FA-4ADF-8A18-2A8B16510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57AEC-2388-4CC6-A300-A0B02DA7BDA3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569740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530D9F-92B7-41F0-A01C-A790D4B2C2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027F52-CCF6-4903-8A34-AAA8EE450F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17BCD8-89D3-4109-8504-E1C22BEECF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A05FBA3-D9AD-4D2F-A335-6CF66F3AEC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F71FEB-21A6-4512-B733-D42DA1CE31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D0AB0E4-D510-4FF9-9D99-55B5685BB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129AC-3261-4029-B843-A1F89D97680C}" type="datetimeFigureOut">
              <a:rPr lang="is-IS" smtClean="0"/>
              <a:t>08.11.2022</a:t>
            </a:fld>
            <a:endParaRPr lang="is-I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04A851E-FB61-4559-BBDD-13867D3D7D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825316D-AF69-476B-81F2-07DBD8CB7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57AEC-2388-4CC6-A300-A0B02DA7BDA3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288452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D3CC5B-2F30-4853-B8B4-05CF910A6A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FB426C3-4B20-4EDC-9540-E3C65BF60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129AC-3261-4029-B843-A1F89D97680C}" type="datetimeFigureOut">
              <a:rPr lang="is-IS" smtClean="0"/>
              <a:t>08.11.2022</a:t>
            </a:fld>
            <a:endParaRPr lang="is-I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1EDDBC-F93E-4182-B780-47DF43EE54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FD7CCF6-F0F7-4E27-B46F-97132DC7A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57AEC-2388-4CC6-A300-A0B02DA7BDA3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932964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A5722D6-CB96-4DD4-B07F-CC04C4CF34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129AC-3261-4029-B843-A1F89D97680C}" type="datetimeFigureOut">
              <a:rPr lang="is-IS" smtClean="0"/>
              <a:t>08.11.2022</a:t>
            </a:fld>
            <a:endParaRPr lang="is-I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464E53F-2E02-425E-A5E6-0635BDF5FA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2921C1-0435-4985-85ED-1EF6F3D351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57AEC-2388-4CC6-A300-A0B02DA7BDA3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4114963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F08155-66F7-45CC-B973-31B9E9E04B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96FF59-1389-4490-B46F-486BD8EF1E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1D55AF-EA40-4E05-A2A8-5D215387B4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8ADE89-BA73-4B30-88C0-78442BFAAF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129AC-3261-4029-B843-A1F89D97680C}" type="datetimeFigureOut">
              <a:rPr lang="is-IS" smtClean="0"/>
              <a:t>08.11.2022</a:t>
            </a:fld>
            <a:endParaRPr lang="is-I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CACF33-22BE-4F08-891A-1B48889A5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4172A7-3046-4523-A909-E9D630F2D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57AEC-2388-4CC6-A300-A0B02DA7BDA3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4856710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0FFF45-AD2F-4D40-B201-47F7541BF0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0CC6A7E-8570-44F5-B328-DEFB028251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s-I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D4880F-C5F2-4F2D-8ED3-F7EEFF94CA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BA2A6A-613D-4365-AB02-C98B4238D3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129AC-3261-4029-B843-A1F89D97680C}" type="datetimeFigureOut">
              <a:rPr lang="is-IS" smtClean="0"/>
              <a:t>08.11.2022</a:t>
            </a:fld>
            <a:endParaRPr lang="is-I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B78EC5-D445-4040-BA57-F55FD54D09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D41B42-A808-4376-93CC-10B77D971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57AEC-2388-4CC6-A300-A0B02DA7BDA3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672682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97595D-05D2-4D12-906F-101A4F9FF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37B7C9-A664-44FE-99F8-DC4E4439B8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61D7F7-E5F5-492E-9B9F-5102830BDF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B129AC-3261-4029-B843-A1F89D97680C}" type="datetimeFigureOut">
              <a:rPr lang="is-IS" smtClean="0"/>
              <a:t>08.11.2022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9629A8-00A5-40A6-83AF-CB2D5A868B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s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D9A1D9-68CB-4E43-977A-D3CE82E88B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757AEC-2388-4CC6-A300-A0B02DA7BDA3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603654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s-I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0" name="Rectangle 49">
            <a:extLst>
              <a:ext uri="{FF2B5EF4-FFF2-40B4-BE49-F238E27FC236}">
                <a16:creationId xmlns:a16="http://schemas.microsoft.com/office/drawing/2014/main" id="{D038248A-211C-4EEC-8401-C761B929FB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C30A849F-66D9-40C8-BEC8-35AFF8F456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54D72C5-23CB-4F90-9307-F2D8546D45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5516" y="2296870"/>
            <a:ext cx="9833548" cy="1325563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32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Umbætur</a:t>
            </a:r>
            <a:r>
              <a:rPr lang="en-US" sz="32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 í </a:t>
            </a:r>
            <a:r>
              <a:rPr lang="en-US" sz="32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að</a:t>
            </a:r>
            <a:r>
              <a:rPr lang="en-US" sz="32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32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fjölga</a:t>
            </a:r>
            <a:r>
              <a:rPr lang="en-US" sz="32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32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lyfjasögum</a:t>
            </a:r>
            <a:r>
              <a:rPr lang="en-US" sz="32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32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sem</a:t>
            </a:r>
            <a:r>
              <a:rPr lang="en-US" sz="32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 lyfjafræðingar taka á </a:t>
            </a:r>
            <a:r>
              <a:rPr lang="en-US" sz="32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Bráðamóttöku</a:t>
            </a:r>
            <a:r>
              <a:rPr lang="en-US" sz="32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 í Fossvogi</a:t>
            </a:r>
            <a:br>
              <a:rPr lang="en-US" sz="32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</a:br>
            <a:endParaRPr lang="en-US" sz="3200" kern="12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54" name="Group 53">
            <a:extLst>
              <a:ext uri="{FF2B5EF4-FFF2-40B4-BE49-F238E27FC236}">
                <a16:creationId xmlns:a16="http://schemas.microsoft.com/office/drawing/2014/main" id="{04542298-A2B1-480F-A11C-A40EDD19B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289890" y="0"/>
            <a:ext cx="3902110" cy="2382977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74AEB45E-B965-46A0-8557-C646B5011B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921A22C7-11AD-44B0-9BF7-6E3A458215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87049D82-B7F3-4192-8337-4BDB16955E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24A7FAD9-577C-4D2E-A3B5-C6D0A39D47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Subtitle 2">
            <a:extLst>
              <a:ext uri="{FF2B5EF4-FFF2-40B4-BE49-F238E27FC236}">
                <a16:creationId xmlns:a16="http://schemas.microsoft.com/office/drawing/2014/main" id="{D1A8AA88-31A2-400B-AD3B-93791C29FB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79226" y="2890979"/>
            <a:ext cx="9833548" cy="2693976"/>
          </a:xfrm>
        </p:spPr>
        <p:txBody>
          <a:bodyPr vert="horz" lIns="91440" tIns="45720" rIns="91440" bIns="45720" rtlCol="0">
            <a:normAutofit/>
          </a:bodyPr>
          <a:lstStyle/>
          <a:p>
            <a:pPr indent="-228600" algn="l">
              <a:buFont typeface="Arial" panose="020B0604020202020204" pitchFamily="34" charset="0"/>
              <a:buChar char="•"/>
            </a:pPr>
            <a:endParaRPr lang="en-US" sz="1800" dirty="0">
              <a:solidFill>
                <a:schemeClr val="tx2"/>
              </a:solidFill>
            </a:endParaRPr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sz="1800" dirty="0">
              <a:solidFill>
                <a:schemeClr val="tx2"/>
              </a:solidFill>
            </a:endParaRPr>
          </a:p>
          <a:p>
            <a:pPr algn="l"/>
            <a:endParaRPr lang="en-US" sz="1800" dirty="0">
              <a:solidFill>
                <a:schemeClr val="tx2"/>
              </a:solidFill>
            </a:endParaRPr>
          </a:p>
          <a:p>
            <a:pPr algn="l"/>
            <a:r>
              <a:rPr lang="en-US" sz="1800" dirty="0">
                <a:solidFill>
                  <a:schemeClr val="tx2"/>
                </a:solidFill>
              </a:rPr>
              <a:t>Ingibjörg Sigurðardóttir</a:t>
            </a:r>
          </a:p>
          <a:p>
            <a:pPr algn="l"/>
            <a:r>
              <a:rPr lang="en-US" sz="1800" dirty="0" err="1">
                <a:solidFill>
                  <a:schemeClr val="tx2"/>
                </a:solidFill>
              </a:rPr>
              <a:t>Lyfjafræðingur</a:t>
            </a:r>
            <a:r>
              <a:rPr lang="en-US" sz="1800" dirty="0">
                <a:solidFill>
                  <a:schemeClr val="tx2"/>
                </a:solidFill>
              </a:rPr>
              <a:t> í </a:t>
            </a:r>
            <a:r>
              <a:rPr lang="en-US" sz="1800" dirty="0" err="1">
                <a:solidFill>
                  <a:schemeClr val="tx2"/>
                </a:solidFill>
              </a:rPr>
              <a:t>sérnámi</a:t>
            </a:r>
            <a:r>
              <a:rPr lang="en-US" sz="1800" dirty="0">
                <a:solidFill>
                  <a:schemeClr val="tx2"/>
                </a:solidFill>
              </a:rPr>
              <a:t> í </a:t>
            </a:r>
            <a:r>
              <a:rPr lang="en-US" sz="1800" dirty="0" err="1">
                <a:solidFill>
                  <a:schemeClr val="tx2"/>
                </a:solidFill>
              </a:rPr>
              <a:t>klínískri</a:t>
            </a:r>
            <a:r>
              <a:rPr lang="en-US" sz="1800" dirty="0">
                <a:solidFill>
                  <a:schemeClr val="tx2"/>
                </a:solidFill>
              </a:rPr>
              <a:t> </a:t>
            </a:r>
            <a:r>
              <a:rPr lang="en-US" sz="1800" dirty="0" err="1">
                <a:solidFill>
                  <a:schemeClr val="tx2"/>
                </a:solidFill>
              </a:rPr>
              <a:t>lyfjafræði</a:t>
            </a:r>
            <a:endParaRPr lang="en-US" sz="1800" dirty="0">
              <a:solidFill>
                <a:schemeClr val="tx2"/>
              </a:solidFill>
            </a:endParaRPr>
          </a:p>
        </p:txBody>
      </p:sp>
      <p:grpSp>
        <p:nvGrpSpPr>
          <p:cNvPr id="60" name="Group 59">
            <a:extLst>
              <a:ext uri="{FF2B5EF4-FFF2-40B4-BE49-F238E27FC236}">
                <a16:creationId xmlns:a16="http://schemas.microsoft.com/office/drawing/2014/main" id="{2A5C9C35-2375-49EB-B99C-17C87D42FE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0" y="4682671"/>
            <a:ext cx="2898948" cy="2175328"/>
            <a:chOff x="-305" y="-1"/>
            <a:chExt cx="3832880" cy="2876136"/>
          </a:xfrm>
        </p:grpSpPr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7BE7B8C5-3FC9-47E9-B555-AFCB849A41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615B6EFE-6DC2-4A72-AC12-BCCC3638A6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AE8C1B65-6799-4DD1-B262-01901DA126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03829674-8FAF-4E90-9FB7-C6CE17839B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9117516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7">
            <a:extLst>
              <a:ext uri="{FF2B5EF4-FFF2-40B4-BE49-F238E27FC236}">
                <a16:creationId xmlns:a16="http://schemas.microsoft.com/office/drawing/2014/main" id="{D038248A-211C-4EEC-8401-C761B929FB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9">
            <a:extLst>
              <a:ext uri="{FF2B5EF4-FFF2-40B4-BE49-F238E27FC236}">
                <a16:creationId xmlns:a16="http://schemas.microsoft.com/office/drawing/2014/main" id="{C30A849F-66D9-40C8-BEC8-35AFF8F456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F35179-481F-4022-A9F7-9253CD4F15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1280679"/>
            <a:ext cx="9833548" cy="1325563"/>
          </a:xfrm>
        </p:spPr>
        <p:txBody>
          <a:bodyPr anchor="b">
            <a:normAutofit/>
          </a:bodyPr>
          <a:lstStyle/>
          <a:p>
            <a:pPr algn="ctr"/>
            <a:endParaRPr lang="is-IS" sz="3600">
              <a:solidFill>
                <a:schemeClr val="tx2"/>
              </a:solidFill>
            </a:endParaRPr>
          </a:p>
        </p:txBody>
      </p:sp>
      <p:grpSp>
        <p:nvGrpSpPr>
          <p:cNvPr id="25" name="Group 11">
            <a:extLst>
              <a:ext uri="{FF2B5EF4-FFF2-40B4-BE49-F238E27FC236}">
                <a16:creationId xmlns:a16="http://schemas.microsoft.com/office/drawing/2014/main" id="{04542298-A2B1-480F-A11C-A40EDD19B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289890" y="0"/>
            <a:ext cx="3902110" cy="2382977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74AEB45E-B965-46A0-8557-C646B5011B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reeform: Shape 13">
              <a:extLst>
                <a:ext uri="{FF2B5EF4-FFF2-40B4-BE49-F238E27FC236}">
                  <a16:creationId xmlns:a16="http://schemas.microsoft.com/office/drawing/2014/main" id="{921A22C7-11AD-44B0-9BF7-6E3A458215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87049D82-B7F3-4192-8337-4BDB16955E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Freeform: Shape 15">
              <a:extLst>
                <a:ext uri="{FF2B5EF4-FFF2-40B4-BE49-F238E27FC236}">
                  <a16:creationId xmlns:a16="http://schemas.microsoft.com/office/drawing/2014/main" id="{24A7FAD9-577C-4D2E-A3B5-C6D0A39D47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122B03-F922-42C6-B572-8880FCAD05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2890979"/>
            <a:ext cx="9833548" cy="269397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s-IS" sz="4800" dirty="0">
                <a:solidFill>
                  <a:schemeClr val="tx2"/>
                </a:solidFill>
              </a:rPr>
              <a:t>Takk fyrir </a:t>
            </a:r>
          </a:p>
        </p:txBody>
      </p:sp>
      <p:grpSp>
        <p:nvGrpSpPr>
          <p:cNvPr id="28" name="Group 17">
            <a:extLst>
              <a:ext uri="{FF2B5EF4-FFF2-40B4-BE49-F238E27FC236}">
                <a16:creationId xmlns:a16="http://schemas.microsoft.com/office/drawing/2014/main" id="{2A5C9C35-2375-49EB-B99C-17C87D42FE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0" y="4682671"/>
            <a:ext cx="2898948" cy="2175328"/>
            <a:chOff x="-305" y="-1"/>
            <a:chExt cx="3832880" cy="2876136"/>
          </a:xfrm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7BE7B8C5-3FC9-47E9-B555-AFCB849A41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: Shape 19">
              <a:extLst>
                <a:ext uri="{FF2B5EF4-FFF2-40B4-BE49-F238E27FC236}">
                  <a16:creationId xmlns:a16="http://schemas.microsoft.com/office/drawing/2014/main" id="{615B6EFE-6DC2-4A72-AC12-BCCC3638A6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AE8C1B65-6799-4DD1-B262-01901DA126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3829674-8FAF-4E90-9FB7-C6CE17839B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8345460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0" name="Rectangle 49">
            <a:extLst>
              <a:ext uri="{FF2B5EF4-FFF2-40B4-BE49-F238E27FC236}">
                <a16:creationId xmlns:a16="http://schemas.microsoft.com/office/drawing/2014/main" id="{D038248A-211C-4EEC-8401-C761B929FB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C30A849F-66D9-40C8-BEC8-35AFF8F456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88A7A8-D23B-47FC-98D2-FEA4802716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40288" y="57700"/>
            <a:ext cx="9833548" cy="1325563"/>
          </a:xfrm>
        </p:spPr>
        <p:txBody>
          <a:bodyPr anchor="b">
            <a:normAutofit/>
          </a:bodyPr>
          <a:lstStyle/>
          <a:p>
            <a:pPr algn="ctr"/>
            <a:r>
              <a:rPr lang="is-IS" sz="3600" dirty="0">
                <a:solidFill>
                  <a:schemeClr val="tx2"/>
                </a:solidFill>
              </a:rPr>
              <a:t>Bakgrunnur og vandamál</a:t>
            </a:r>
          </a:p>
        </p:txBody>
      </p:sp>
      <p:grpSp>
        <p:nvGrpSpPr>
          <p:cNvPr id="54" name="Group 53">
            <a:extLst>
              <a:ext uri="{FF2B5EF4-FFF2-40B4-BE49-F238E27FC236}">
                <a16:creationId xmlns:a16="http://schemas.microsoft.com/office/drawing/2014/main" id="{04542298-A2B1-480F-A11C-A40EDD19B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289890" y="0"/>
            <a:ext cx="3902110" cy="2382977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74AEB45E-B965-46A0-8557-C646B5011B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921A22C7-11AD-44B0-9BF7-6E3A458215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87049D82-B7F3-4192-8337-4BDB16955E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24A7FAD9-577C-4D2E-A3B5-C6D0A39D47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5" name="Content Placeholder 2">
            <a:extLst>
              <a:ext uri="{FF2B5EF4-FFF2-40B4-BE49-F238E27FC236}">
                <a16:creationId xmlns:a16="http://schemas.microsoft.com/office/drawing/2014/main" id="{130F9205-12CC-49DD-84A0-E631A87C16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5686" y="2004238"/>
            <a:ext cx="9833548" cy="2693976"/>
          </a:xfrm>
        </p:spPr>
        <p:txBody>
          <a:bodyPr>
            <a:normAutofit lnSpcReduction="10000"/>
          </a:bodyPr>
          <a:lstStyle/>
          <a:p>
            <a:endParaRPr lang="is-IS" sz="1800" dirty="0">
              <a:solidFill>
                <a:schemeClr val="tx2"/>
              </a:solidFill>
            </a:endParaRPr>
          </a:p>
          <a:p>
            <a:r>
              <a:rPr lang="is-IS" sz="1800" dirty="0">
                <a:solidFill>
                  <a:schemeClr val="tx2"/>
                </a:solidFill>
              </a:rPr>
              <a:t>Misræmi í lyfjaávísun á spítala við </a:t>
            </a:r>
            <a:r>
              <a:rPr lang="is-IS" sz="1800" b="1" dirty="0">
                <a:solidFill>
                  <a:schemeClr val="tx2"/>
                </a:solidFill>
              </a:rPr>
              <a:t>innlögn</a:t>
            </a:r>
            <a:r>
              <a:rPr lang="is-IS" sz="1800" dirty="0">
                <a:solidFill>
                  <a:schemeClr val="tx2"/>
                </a:solidFill>
              </a:rPr>
              <a:t> og </a:t>
            </a:r>
            <a:r>
              <a:rPr lang="is-IS" sz="1800" b="1" dirty="0">
                <a:solidFill>
                  <a:schemeClr val="tx2"/>
                </a:solidFill>
              </a:rPr>
              <a:t>útskrift</a:t>
            </a:r>
            <a:r>
              <a:rPr lang="is-IS" sz="1800" dirty="0">
                <a:solidFill>
                  <a:schemeClr val="tx2"/>
                </a:solidFill>
              </a:rPr>
              <a:t> hefur verið mikið rannsakað</a:t>
            </a:r>
          </a:p>
          <a:p>
            <a:r>
              <a:rPr lang="is-IS" sz="1800" dirty="0">
                <a:solidFill>
                  <a:schemeClr val="tx2"/>
                </a:solidFill>
              </a:rPr>
              <a:t>Rannsóknir hafa sýnt fram á að í allt að 67% tilfella má finna að minnsta kosti eitt lyfjaatvik í ávísuðum lyfjalista sjúklings við </a:t>
            </a:r>
            <a:r>
              <a:rPr lang="is-IS" sz="1800" b="1" dirty="0">
                <a:solidFill>
                  <a:schemeClr val="tx2"/>
                </a:solidFill>
              </a:rPr>
              <a:t>innlögn</a:t>
            </a:r>
          </a:p>
          <a:p>
            <a:r>
              <a:rPr lang="is-IS" sz="1800" dirty="0">
                <a:solidFill>
                  <a:schemeClr val="tx2"/>
                </a:solidFill>
              </a:rPr>
              <a:t>Lyfjasaga við innlögn felur í sér nákvæma yfirferð á lyfjum sjúklinga til að draga fram sem réttasta mynd af núverandi lyfjanotkun og að leiðrétta misræmi í lyfjalista, ef við á</a:t>
            </a:r>
          </a:p>
          <a:p>
            <a:r>
              <a:rPr lang="is-IS" sz="2400" b="1" dirty="0">
                <a:solidFill>
                  <a:schemeClr val="tx2"/>
                </a:solidFill>
              </a:rPr>
              <a:t>Réttur lyfjalisti við innlögn leggur grunninn að öruggri og árangursríkri lyfjameðferð á spítala</a:t>
            </a:r>
          </a:p>
        </p:txBody>
      </p:sp>
      <p:grpSp>
        <p:nvGrpSpPr>
          <p:cNvPr id="60" name="Group 59">
            <a:extLst>
              <a:ext uri="{FF2B5EF4-FFF2-40B4-BE49-F238E27FC236}">
                <a16:creationId xmlns:a16="http://schemas.microsoft.com/office/drawing/2014/main" id="{2A5C9C35-2375-49EB-B99C-17C87D42FE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0" y="4682671"/>
            <a:ext cx="2898948" cy="2175328"/>
            <a:chOff x="-305" y="-1"/>
            <a:chExt cx="3832880" cy="2876136"/>
          </a:xfrm>
        </p:grpSpPr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7BE7B8C5-3FC9-47E9-B555-AFCB849A41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615B6EFE-6DC2-4A72-AC12-BCCC3638A6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AE8C1B65-6799-4DD1-B262-01901DA126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03829674-8FAF-4E90-9FB7-C6CE17839B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0731682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16">
            <a:extLst>
              <a:ext uri="{FF2B5EF4-FFF2-40B4-BE49-F238E27FC236}">
                <a16:creationId xmlns:a16="http://schemas.microsoft.com/office/drawing/2014/main" id="{43C823D3-D619-407C-89E0-C6F6B1E7A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18">
            <a:extLst>
              <a:ext uri="{FF2B5EF4-FFF2-40B4-BE49-F238E27FC236}">
                <a16:creationId xmlns:a16="http://schemas.microsoft.com/office/drawing/2014/main" id="{047F8E3E-2FFA-4A0F-B3C7-E57ADDCFB4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DEA710F-5F92-4F11-9CBD-64CBBD2D2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641" y="972981"/>
            <a:ext cx="9833548" cy="1325563"/>
          </a:xfrm>
        </p:spPr>
        <p:txBody>
          <a:bodyPr anchor="b">
            <a:normAutofit/>
          </a:bodyPr>
          <a:lstStyle/>
          <a:p>
            <a:pPr algn="ctr"/>
            <a:r>
              <a:rPr lang="is-IS" sz="3600" dirty="0">
                <a:solidFill>
                  <a:schemeClr val="tx2"/>
                </a:solidFill>
              </a:rPr>
              <a:t>Bakgrunnur og vandamál</a:t>
            </a:r>
          </a:p>
        </p:txBody>
      </p:sp>
      <p:grpSp>
        <p:nvGrpSpPr>
          <p:cNvPr id="35" name="Group 20">
            <a:extLst>
              <a:ext uri="{FF2B5EF4-FFF2-40B4-BE49-F238E27FC236}">
                <a16:creationId xmlns:a16="http://schemas.microsoft.com/office/drawing/2014/main" id="{33D939F1-7ABE-4D0E-946A-43F37F556A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3346102" cy="2510865"/>
            <a:chOff x="-305" y="-1"/>
            <a:chExt cx="3832880" cy="2876136"/>
          </a:xfrm>
        </p:grpSpPr>
        <p:sp>
          <p:nvSpPr>
            <p:cNvPr id="36" name="Freeform: Shape 21">
              <a:extLst>
                <a:ext uri="{FF2B5EF4-FFF2-40B4-BE49-F238E27FC236}">
                  <a16:creationId xmlns:a16="http://schemas.microsoft.com/office/drawing/2014/main" id="{63FE0426-0FE4-451E-A8BB-08DA6A6AC2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Freeform: Shape 22">
              <a:extLst>
                <a:ext uri="{FF2B5EF4-FFF2-40B4-BE49-F238E27FC236}">
                  <a16:creationId xmlns:a16="http://schemas.microsoft.com/office/drawing/2014/main" id="{4A32F7E8-35B4-451F-AA07-AECF7CA1D5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Freeform: Shape 23">
              <a:extLst>
                <a:ext uri="{FF2B5EF4-FFF2-40B4-BE49-F238E27FC236}">
                  <a16:creationId xmlns:a16="http://schemas.microsoft.com/office/drawing/2014/main" id="{E1097796-C3C8-4772-9EBD-9F5CA368F5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Freeform: Shape 24">
              <a:extLst>
                <a:ext uri="{FF2B5EF4-FFF2-40B4-BE49-F238E27FC236}">
                  <a16:creationId xmlns:a16="http://schemas.microsoft.com/office/drawing/2014/main" id="{EC4BC137-BB50-4235-A83F-4B4EEE1590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B2AB08-5F56-430B-9D76-77E8A2F47C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7894" y="2478353"/>
            <a:ext cx="9833548" cy="3981295"/>
          </a:xfrm>
        </p:spPr>
        <p:txBody>
          <a:bodyPr>
            <a:normAutofit lnSpcReduction="10000"/>
          </a:bodyPr>
          <a:lstStyle/>
          <a:p>
            <a:endParaRPr lang="is-IS" sz="900" dirty="0">
              <a:solidFill>
                <a:schemeClr val="tx2"/>
              </a:solidFill>
            </a:endParaRPr>
          </a:p>
          <a:p>
            <a:endParaRPr lang="is-IS" sz="18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is-IS" sz="1800" dirty="0">
                <a:solidFill>
                  <a:schemeClr val="tx2"/>
                </a:solidFill>
              </a:rPr>
              <a:t>Nýleg úttekt sem ég gerði á Bráðamóttökunni í Fossvogi (BMT) í október 2021 sem fól meðal annars í sér að kanna hvað lyfjafræðingar ná mörgum lyfjasögum hjá sjúklingum sem eru að leggjast inn á legudeild Landspítala frá BMT á virkum dögum sýndi að:</a:t>
            </a:r>
          </a:p>
          <a:p>
            <a:endParaRPr lang="is-IS" sz="1800" dirty="0">
              <a:solidFill>
                <a:schemeClr val="tx2"/>
              </a:solidFill>
            </a:endParaRPr>
          </a:p>
          <a:p>
            <a:pPr lvl="1"/>
            <a:r>
              <a:rPr lang="is-IS" sz="1800" dirty="0">
                <a:solidFill>
                  <a:schemeClr val="tx2"/>
                </a:solidFill>
              </a:rPr>
              <a:t>Lyfjafræðingar náðu aðeins að taka lyfjasögu hjá </a:t>
            </a:r>
            <a:r>
              <a:rPr lang="is-IS" sz="1800" b="1" dirty="0">
                <a:solidFill>
                  <a:schemeClr val="tx2"/>
                </a:solidFill>
              </a:rPr>
              <a:t>11% sjúklinga </a:t>
            </a:r>
            <a:r>
              <a:rPr lang="is-IS" sz="1800" dirty="0">
                <a:solidFill>
                  <a:schemeClr val="tx2"/>
                </a:solidFill>
              </a:rPr>
              <a:t>(3-4 lyfjasögur á dag)</a:t>
            </a:r>
          </a:p>
          <a:p>
            <a:pPr lvl="1"/>
            <a:endParaRPr lang="is-IS" sz="1800" dirty="0">
              <a:solidFill>
                <a:schemeClr val="tx2"/>
              </a:solidFill>
            </a:endParaRPr>
          </a:p>
          <a:p>
            <a:pPr lvl="1"/>
            <a:r>
              <a:rPr lang="is-IS" sz="1800" dirty="0">
                <a:solidFill>
                  <a:schemeClr val="tx2"/>
                </a:solidFill>
              </a:rPr>
              <a:t>Misræmi í lyfjalista var að finna hjá 86% sjúklinga sem lyfjafræðingar tóku lyfjasögu hjá</a:t>
            </a:r>
          </a:p>
          <a:p>
            <a:pPr marL="457200" lvl="1" indent="0">
              <a:buNone/>
            </a:pPr>
            <a:endParaRPr lang="is-IS" sz="1800" dirty="0">
              <a:solidFill>
                <a:schemeClr val="tx2"/>
              </a:solidFill>
            </a:endParaRPr>
          </a:p>
          <a:p>
            <a:pPr lvl="1"/>
            <a:r>
              <a:rPr lang="is-IS" sz="1800" dirty="0">
                <a:solidFill>
                  <a:schemeClr val="tx2"/>
                </a:solidFill>
              </a:rPr>
              <a:t>Búið var að leiðrétta þetta misræmi í 71% tilfella innan við 24 klst. eftir að lyfjafræðingur tók lyfjasögu</a:t>
            </a:r>
          </a:p>
          <a:p>
            <a:pPr lvl="1"/>
            <a:endParaRPr lang="is-IS" sz="900" dirty="0">
              <a:solidFill>
                <a:schemeClr val="tx2"/>
              </a:solidFill>
            </a:endParaRPr>
          </a:p>
          <a:p>
            <a:pPr lvl="1"/>
            <a:endParaRPr lang="is-IS" sz="9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is-IS" sz="900" dirty="0">
                <a:solidFill>
                  <a:schemeClr val="tx2"/>
                </a:solidFill>
              </a:rPr>
              <a:t>	</a:t>
            </a:r>
          </a:p>
        </p:txBody>
      </p:sp>
      <p:grpSp>
        <p:nvGrpSpPr>
          <p:cNvPr id="40" name="Group 26">
            <a:extLst>
              <a:ext uri="{FF2B5EF4-FFF2-40B4-BE49-F238E27FC236}">
                <a16:creationId xmlns:a16="http://schemas.microsoft.com/office/drawing/2014/main" id="{9DB3963A-4187-4A72-9DA4-CA6BADE229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9072780" y="3734338"/>
            <a:ext cx="3878664" cy="236865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41" name="Freeform: Shape 27">
              <a:extLst>
                <a:ext uri="{FF2B5EF4-FFF2-40B4-BE49-F238E27FC236}">
                  <a16:creationId xmlns:a16="http://schemas.microsoft.com/office/drawing/2014/main" id="{2428E75E-001A-4568-B035-574F1303EF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: Shape 28">
              <a:extLst>
                <a:ext uri="{FF2B5EF4-FFF2-40B4-BE49-F238E27FC236}">
                  <a16:creationId xmlns:a16="http://schemas.microsoft.com/office/drawing/2014/main" id="{64AC8CFC-1164-4525-82A0-25F75ADCF4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Freeform: Shape 29">
              <a:extLst>
                <a:ext uri="{FF2B5EF4-FFF2-40B4-BE49-F238E27FC236}">
                  <a16:creationId xmlns:a16="http://schemas.microsoft.com/office/drawing/2014/main" id="{6F35C856-5B70-4CA2-BB8F-A37197D8F9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reeform: Shape 30">
              <a:extLst>
                <a:ext uri="{FF2B5EF4-FFF2-40B4-BE49-F238E27FC236}">
                  <a16:creationId xmlns:a16="http://schemas.microsoft.com/office/drawing/2014/main" id="{550FD8B0-DE97-47B1-84ED-67A3BD00FE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3704886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43C823D3-D619-407C-89E0-C6F6B1E7A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47F8E3E-2FFA-4A0F-B3C7-E57ADDCFB4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623DBB-4E22-4BBA-A4BA-8BFD8F2D94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8564" y="444858"/>
            <a:ext cx="9833548" cy="1871786"/>
          </a:xfrm>
        </p:spPr>
        <p:txBody>
          <a:bodyPr anchor="b">
            <a:normAutofit/>
          </a:bodyPr>
          <a:lstStyle/>
          <a:p>
            <a:pPr algn="ctr"/>
            <a:r>
              <a:rPr lang="is-IS" sz="3600" dirty="0">
                <a:solidFill>
                  <a:schemeClr val="tx2"/>
                </a:solidFill>
              </a:rPr>
              <a:t>Markmið umbótaverkefnisins 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33D939F1-7ABE-4D0E-946A-43F37F556A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3346102" cy="2510865"/>
            <a:chOff x="-305" y="-1"/>
            <a:chExt cx="3832880" cy="2876136"/>
          </a:xfrm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63FE0426-0FE4-451E-A8BB-08DA6A6AC2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4A32F7E8-35B4-451F-AA07-AECF7CA1D5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E1097796-C3C8-4772-9EBD-9F5CA368F5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EC4BC137-BB50-4235-A83F-4B4EEE1590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1E4BA6-FF1F-4962-9BC7-6E68C5BC41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0021" y="2510865"/>
            <a:ext cx="9833548" cy="347030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is-IS" sz="1800" dirty="0">
              <a:solidFill>
                <a:schemeClr val="tx2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s-IS" sz="1800" dirty="0">
              <a:solidFill>
                <a:schemeClr val="tx2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F</a:t>
            </a:r>
            <a:r>
              <a:rPr lang="en-US" sz="18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jölga</a:t>
            </a:r>
            <a:r>
              <a:rPr lang="en-US" sz="18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lyfjasögum</a:t>
            </a:r>
            <a:r>
              <a:rPr lang="en-US" sz="18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sem</a:t>
            </a:r>
            <a:r>
              <a:rPr lang="en-US" sz="18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 lyfjafræðingar taka á </a:t>
            </a:r>
            <a:r>
              <a:rPr lang="en-US" sz="18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Bráðamóttöku</a:t>
            </a:r>
            <a:r>
              <a:rPr lang="en-US" sz="18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 í Fossvogi </a:t>
            </a:r>
            <a:r>
              <a:rPr lang="en-US" sz="18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hjá</a:t>
            </a:r>
            <a:r>
              <a:rPr lang="en-US" sz="18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sjúklingum</a:t>
            </a:r>
            <a:r>
              <a:rPr lang="en-US" sz="18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sem</a:t>
            </a:r>
            <a:r>
              <a:rPr lang="en-US" sz="18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eru</a:t>
            </a:r>
            <a:r>
              <a:rPr lang="en-US" sz="18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að</a:t>
            </a:r>
            <a:r>
              <a:rPr lang="en-US" sz="18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fara</a:t>
            </a:r>
            <a:r>
              <a:rPr lang="en-US" sz="18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að</a:t>
            </a:r>
            <a:r>
              <a:rPr lang="en-US" sz="18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18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leggjast</a:t>
            </a:r>
            <a:r>
              <a:rPr lang="en-US" sz="18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 inn á </a:t>
            </a:r>
            <a:r>
              <a:rPr lang="en-US" sz="18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legudeild</a:t>
            </a:r>
            <a:r>
              <a:rPr lang="en-US" sz="18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 á </a:t>
            </a:r>
            <a:r>
              <a:rPr lang="en-US" sz="1800" kern="1200" dirty="0" err="1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Landspítala</a:t>
            </a:r>
            <a:br>
              <a:rPr lang="en-US" sz="18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</a:br>
            <a:endParaRPr lang="is-IS" sz="1800" dirty="0">
              <a:solidFill>
                <a:schemeClr val="tx2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9DB3963A-4187-4A72-9DA4-CA6BADE229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9072780" y="3734338"/>
            <a:ext cx="3878664" cy="236865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2428E75E-001A-4568-B035-574F1303EF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64AC8CFC-1164-4525-82A0-25F75ADCF4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6F35C856-5B70-4CA2-BB8F-A37197D8F9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550FD8B0-DE97-47B1-84ED-67A3BD00FE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535913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43C823D3-D619-407C-89E0-C6F6B1E7A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47F8E3E-2FFA-4A0F-B3C7-E57ADDCFB4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DC41B5D-8F25-4A79-BF46-0A5A18E5D7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7180" y="495540"/>
            <a:ext cx="9833548" cy="1325563"/>
          </a:xfrm>
        </p:spPr>
        <p:txBody>
          <a:bodyPr anchor="b">
            <a:normAutofit/>
          </a:bodyPr>
          <a:lstStyle/>
          <a:p>
            <a:pPr algn="ctr"/>
            <a:r>
              <a:rPr lang="is-IS" sz="3600" dirty="0">
                <a:solidFill>
                  <a:schemeClr val="tx2"/>
                </a:solidFill>
              </a:rPr>
              <a:t>Aðferðafræði 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33D939F1-7ABE-4D0E-946A-43F37F556A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3346102" cy="2510865"/>
            <a:chOff x="-305" y="-1"/>
            <a:chExt cx="3832880" cy="2876136"/>
          </a:xfrm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63FE0426-0FE4-451E-A8BB-08DA6A6AC2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4A32F7E8-35B4-451F-AA07-AECF7CA1D5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E1097796-C3C8-4772-9EBD-9F5CA368F5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EC4BC137-BB50-4235-A83F-4B4EEE1590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DFABEB-A4EF-47CF-8173-DE0FA530B2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3089" y="2716218"/>
            <a:ext cx="9833548" cy="2457269"/>
          </a:xfrm>
        </p:spPr>
        <p:txBody>
          <a:bodyPr>
            <a:normAutofit/>
          </a:bodyPr>
          <a:lstStyle/>
          <a:p>
            <a:r>
              <a:rPr lang="is-IS" sz="1800" dirty="0">
                <a:solidFill>
                  <a:schemeClr val="tx2"/>
                </a:solidFill>
              </a:rPr>
              <a:t>Útkomumæling var fjöldi lyfjasaga sem lyfjafræðingar taka á BMT </a:t>
            </a:r>
          </a:p>
          <a:p>
            <a:r>
              <a:rPr lang="is-IS" sz="1800" dirty="0">
                <a:solidFill>
                  <a:schemeClr val="tx2"/>
                </a:solidFill>
              </a:rPr>
              <a:t>Einnig var ákveðið að gera mótvægisaðgerð til að meta hvort sú áhersla að fjölga lyfjasögum hefði áhrif á gæði þeirra </a:t>
            </a:r>
          </a:p>
          <a:p>
            <a:r>
              <a:rPr lang="is-IS" sz="1800" dirty="0">
                <a:solidFill>
                  <a:schemeClr val="tx2"/>
                </a:solidFill>
              </a:rPr>
              <a:t>Teiknað var upp ferlarit til að skoða núverandi verklag lyfjafræðinga við að undirbúa og taka lyfjasögu á BMT</a:t>
            </a:r>
          </a:p>
          <a:p>
            <a:r>
              <a:rPr lang="is-IS" sz="1800" dirty="0">
                <a:solidFill>
                  <a:schemeClr val="tx2"/>
                </a:solidFill>
              </a:rPr>
              <a:t>Frumorsakagreining til að greina orsakir og afleiðingar við verklagið var gerð með </a:t>
            </a:r>
            <a:r>
              <a:rPr lang="is-IS" sz="1800" dirty="0" err="1">
                <a:solidFill>
                  <a:schemeClr val="tx2"/>
                </a:solidFill>
              </a:rPr>
              <a:t>fiskibeinariti</a:t>
            </a:r>
            <a:endParaRPr lang="is-IS" sz="1800" dirty="0">
              <a:solidFill>
                <a:schemeClr val="tx2"/>
              </a:solidFill>
            </a:endParaRPr>
          </a:p>
          <a:p>
            <a:endParaRPr lang="is-IS" sz="1800" dirty="0">
              <a:solidFill>
                <a:schemeClr val="tx2"/>
              </a:solidFill>
            </a:endParaRP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9DB3963A-4187-4A72-9DA4-CA6BADE229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9072780" y="3734338"/>
            <a:ext cx="3878664" cy="236865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2428E75E-001A-4568-B035-574F1303EF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64AC8CFC-1164-4525-82A0-25F75ADCF4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6F35C856-5B70-4CA2-BB8F-A37197D8F9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550FD8B0-DE97-47B1-84ED-67A3BD00FE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1881087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BD65739-4442-436A-82BE-4734A17F57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09712" y="76200"/>
            <a:ext cx="9172575" cy="670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7383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808B1AC2-2794-4EF9-97DB-B070D3C440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95425" y="71437"/>
            <a:ext cx="9201150" cy="6715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3871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9DC5E7A1-853A-4EA0-B892-A2C32E158DD9}"/>
              </a:ext>
            </a:extLst>
          </p:cNvPr>
          <p:cNvGraphicFramePr>
            <a:graphicFrameLocks/>
          </p:cNvGraphicFramePr>
          <p:nvPr/>
        </p:nvGraphicFramePr>
        <p:xfrm>
          <a:off x="2976562" y="1331118"/>
          <a:ext cx="6238875" cy="41957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0073414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0" name="Rectangle 49">
            <a:extLst>
              <a:ext uri="{FF2B5EF4-FFF2-40B4-BE49-F238E27FC236}">
                <a16:creationId xmlns:a16="http://schemas.microsoft.com/office/drawing/2014/main" id="{D038248A-211C-4EEC-8401-C761B929FB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C30A849F-66D9-40C8-BEC8-35AFF8F456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88A7A8-D23B-47FC-98D2-FEA4802716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40288" y="57700"/>
            <a:ext cx="9833548" cy="1325563"/>
          </a:xfrm>
        </p:spPr>
        <p:txBody>
          <a:bodyPr anchor="b">
            <a:normAutofit/>
          </a:bodyPr>
          <a:lstStyle/>
          <a:p>
            <a:pPr algn="ctr"/>
            <a:r>
              <a:rPr lang="is-IS" sz="3600" dirty="0">
                <a:solidFill>
                  <a:schemeClr val="tx2"/>
                </a:solidFill>
              </a:rPr>
              <a:t>Ályktun </a:t>
            </a:r>
          </a:p>
        </p:txBody>
      </p:sp>
      <p:grpSp>
        <p:nvGrpSpPr>
          <p:cNvPr id="54" name="Group 53">
            <a:extLst>
              <a:ext uri="{FF2B5EF4-FFF2-40B4-BE49-F238E27FC236}">
                <a16:creationId xmlns:a16="http://schemas.microsoft.com/office/drawing/2014/main" id="{04542298-A2B1-480F-A11C-A40EDD19B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289890" y="0"/>
            <a:ext cx="3902110" cy="2382977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74AEB45E-B965-46A0-8557-C646B5011B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921A22C7-11AD-44B0-9BF7-6E3A458215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87049D82-B7F3-4192-8337-4BDB16955E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24A7FAD9-577C-4D2E-A3B5-C6D0A39D47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5" name="Content Placeholder 2">
            <a:extLst>
              <a:ext uri="{FF2B5EF4-FFF2-40B4-BE49-F238E27FC236}">
                <a16:creationId xmlns:a16="http://schemas.microsoft.com/office/drawing/2014/main" id="{130F9205-12CC-49DD-84A0-E631A87C16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5686" y="2004238"/>
            <a:ext cx="9833548" cy="2693976"/>
          </a:xfrm>
        </p:spPr>
        <p:txBody>
          <a:bodyPr>
            <a:normAutofit/>
          </a:bodyPr>
          <a:lstStyle/>
          <a:p>
            <a:endParaRPr lang="is-IS" sz="1800" dirty="0">
              <a:solidFill>
                <a:schemeClr val="tx2"/>
              </a:solidFill>
            </a:endParaRPr>
          </a:p>
          <a:p>
            <a:r>
              <a:rPr lang="is-IS" sz="1800" dirty="0">
                <a:solidFill>
                  <a:schemeClr val="tx2"/>
                </a:solidFill>
              </a:rPr>
              <a:t>Tel að verkefnið hafi vakið athygli lyfjafræðinga enn frekar á mikilvægi þess að taka lyfjasögu við innlögn og að þannig getum við fyrirbyggt mörg lyfjaatvik</a:t>
            </a:r>
          </a:p>
          <a:p>
            <a:r>
              <a:rPr lang="is-IS" sz="1800" dirty="0">
                <a:solidFill>
                  <a:schemeClr val="tx2"/>
                </a:solidFill>
              </a:rPr>
              <a:t>Erfitt að manna BMT með tveimur 100% stöðugildum lyfjafræðinga þar sem mörg önnur verkefni eru aðkallandi</a:t>
            </a:r>
          </a:p>
          <a:p>
            <a:r>
              <a:rPr lang="is-IS" sz="1800" dirty="0">
                <a:solidFill>
                  <a:schemeClr val="tx2"/>
                </a:solidFill>
              </a:rPr>
              <a:t>Ef við ætlum að hafa tvö 100 % stöðugildi þarna er mikilvægt að við pössum upp á að vera til staðar þar allan daginn og láta vita ef við þurfum að sinna öðrum verkefnum svo hægt sé að skoða hvort einhver geti „leyst okkur af“</a:t>
            </a:r>
          </a:p>
        </p:txBody>
      </p:sp>
      <p:grpSp>
        <p:nvGrpSpPr>
          <p:cNvPr id="60" name="Group 59">
            <a:extLst>
              <a:ext uri="{FF2B5EF4-FFF2-40B4-BE49-F238E27FC236}">
                <a16:creationId xmlns:a16="http://schemas.microsoft.com/office/drawing/2014/main" id="{2A5C9C35-2375-49EB-B99C-17C87D42FE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0" y="4682671"/>
            <a:ext cx="2898948" cy="2175328"/>
            <a:chOff x="-305" y="-1"/>
            <a:chExt cx="3832880" cy="2876136"/>
          </a:xfrm>
        </p:grpSpPr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7BE7B8C5-3FC9-47E9-B555-AFCB849A41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615B6EFE-6DC2-4A72-AC12-BCCC3638A6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AE8C1B65-6799-4DD1-B262-01901DA126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03829674-8FAF-4E90-9FB7-C6CE17839B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9633352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403</Words>
  <Application>Microsoft Office PowerPoint</Application>
  <PresentationFormat>Widescreen</PresentationFormat>
  <Paragraphs>52</Paragraphs>
  <Slides>10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Umbætur í að fjölga lyfjasögum sem lyfjafræðingar taka á Bráðamóttöku í Fossvogi </vt:lpstr>
      <vt:lpstr>Bakgrunnur og vandamál</vt:lpstr>
      <vt:lpstr>Bakgrunnur og vandamál</vt:lpstr>
      <vt:lpstr>Markmið umbótaverkefnisins </vt:lpstr>
      <vt:lpstr>Aðferðafræði </vt:lpstr>
      <vt:lpstr>PowerPoint Presentation</vt:lpstr>
      <vt:lpstr>PowerPoint Presentation</vt:lpstr>
      <vt:lpstr>PowerPoint Presentation</vt:lpstr>
      <vt:lpstr>Ályktun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Umbætur í að fjölga lyfjasögum sem lyfjafræðingar taka á Bráðamóttöku í Fossvogi </dc:title>
  <dc:creator>Ingibjörg Sigurðardóttir</dc:creator>
  <cp:lastModifiedBy>Amelia Samuel</cp:lastModifiedBy>
  <cp:revision>2</cp:revision>
  <dcterms:created xsi:type="dcterms:W3CDTF">2022-04-26T22:24:29Z</dcterms:created>
  <dcterms:modified xsi:type="dcterms:W3CDTF">2022-11-08T15:39:14Z</dcterms:modified>
</cp:coreProperties>
</file>