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194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4302" y="1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49B8EB-1DB0-69CE-2684-8057A29607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D5DEF-7374-7E6B-1069-A7301086CD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88162-1408-4D2D-93D5-23806C31D65B}" type="datetimeFigureOut">
              <a:rPr lang="is-IS" smtClean="0"/>
              <a:t>28.06.2023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FA3C5-F736-FF1F-D95B-C6924A274B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49F32-CEF0-DFED-C836-3D2FC49A0D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4C9EC-4B64-42F3-B433-3C7E62AF63F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50202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004B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4112" y="3376759"/>
            <a:ext cx="4476750" cy="314960"/>
          </a:xfrm>
          <a:prstGeom prst="rect">
            <a:avLst/>
          </a:prstGeom>
        </p:spPr>
        <p:txBody>
          <a:bodyPr lIns="0" tIns="0" rIns="0" bIns="0"/>
          <a:lstStyle>
            <a:lvl1pPr>
              <a:defRPr sz="1900" b="0" i="0">
                <a:solidFill>
                  <a:srgbClr val="004B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AD5658D-E457-9176-8A37-AD041D5DBE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507296" cy="2977197"/>
          </a:xfrm>
          <a:prstGeom prst="rect">
            <a:avLst/>
          </a:prstGeom>
        </p:spPr>
        <p:txBody>
          <a:bodyPr/>
          <a:lstStyle/>
          <a:p>
            <a:endParaRPr lang="is-I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5EAD5221-D1FC-56C8-6D76-891F75F579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39782" y="-3652"/>
            <a:ext cx="2482850" cy="2984500"/>
          </a:xfrm>
          <a:prstGeom prst="rect">
            <a:avLst/>
          </a:prstGeom>
        </p:spPr>
        <p:txBody>
          <a:bodyPr/>
          <a:lstStyle/>
          <a:p>
            <a:endParaRPr lang="is-I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9173E1C-0E75-D95A-39DA-0C809455B5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0559" y="-3652"/>
            <a:ext cx="2494597" cy="2984500"/>
          </a:xfrm>
          <a:prstGeom prst="rect">
            <a:avLst/>
          </a:prstGeom>
        </p:spPr>
        <p:txBody>
          <a:bodyPr/>
          <a:lstStyle/>
          <a:p>
            <a:endParaRPr lang="is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49050B-0B42-C87C-E87D-2FCE92407EFC}"/>
              </a:ext>
            </a:extLst>
          </p:cNvPr>
          <p:cNvSpPr/>
          <p:nvPr userDrawn="1"/>
        </p:nvSpPr>
        <p:spPr>
          <a:xfrm>
            <a:off x="7893050" y="3175"/>
            <a:ext cx="2438400" cy="366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To add a picture: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Press on the one of the image place placeholder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adjust the position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photo go to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Picture Format and choose &gt; Crop button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adjust and hit the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Crop button again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close</a:t>
            </a:r>
            <a:endParaRPr lang="en-US" sz="1600" dirty="0">
              <a:solidFill>
                <a:prstClr val="white"/>
              </a:solidFill>
            </a:endParaRPr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landspitali.is/library/Sameiginlegar-skrar/Gagnasafn/Um-Landspitala/Logo-LSH/LHS_Logo.png">
            <a:extLst>
              <a:ext uri="{FF2B5EF4-FFF2-40B4-BE49-F238E27FC236}">
                <a16:creationId xmlns:a16="http://schemas.microsoft.com/office/drawing/2014/main" id="{333A8A8C-BAC2-92A9-502C-E0C3154B62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32" y="9828656"/>
            <a:ext cx="1100836" cy="6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507297" y="12"/>
            <a:ext cx="2545715" cy="3015615"/>
          </a:xfrm>
          <a:custGeom>
            <a:avLst/>
            <a:gdLst/>
            <a:ahLst/>
            <a:cxnLst/>
            <a:rect l="l" t="t" r="r" b="b"/>
            <a:pathLst>
              <a:path w="2545715" h="3015615">
                <a:moveTo>
                  <a:pt x="25400" y="0"/>
                </a:moveTo>
                <a:lnTo>
                  <a:pt x="0" y="0"/>
                </a:lnTo>
                <a:lnTo>
                  <a:pt x="0" y="3014992"/>
                </a:lnTo>
                <a:lnTo>
                  <a:pt x="25400" y="3014992"/>
                </a:lnTo>
                <a:lnTo>
                  <a:pt x="25400" y="0"/>
                </a:lnTo>
                <a:close/>
              </a:path>
              <a:path w="2545715" h="3015615">
                <a:moveTo>
                  <a:pt x="2545397" y="0"/>
                </a:moveTo>
                <a:lnTo>
                  <a:pt x="2519997" y="0"/>
                </a:lnTo>
                <a:lnTo>
                  <a:pt x="2519997" y="3014992"/>
                </a:lnTo>
                <a:lnTo>
                  <a:pt x="2545397" y="3014992"/>
                </a:lnTo>
                <a:lnTo>
                  <a:pt x="2545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CF0634F2-8307-8942-BA84-693731F836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CA853697-46DB-00DA-5F4F-B9A3F10BB0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D2642E-A4E9-6E2C-B65B-09261563FC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10A374A-56C7-CB7C-13BC-1B75FC7E8790}"/>
              </a:ext>
            </a:extLst>
          </p:cNvPr>
          <p:cNvSpPr txBox="1"/>
          <p:nvPr/>
        </p:nvSpPr>
        <p:spPr>
          <a:xfrm>
            <a:off x="519463" y="4626762"/>
            <a:ext cx="642345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175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UNDIRFYRIRSÖGN KEMUR HÉR, MIÐJUSETT OG STÆRÐ EFTIR PLÁSSI</a:t>
            </a:r>
            <a:endParaRPr sz="1750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D8843CDA-6711-D839-A9F1-85ECC057C307}"/>
              </a:ext>
            </a:extLst>
          </p:cNvPr>
          <p:cNvSpPr txBox="1"/>
          <p:nvPr/>
        </p:nvSpPr>
        <p:spPr>
          <a:xfrm>
            <a:off x="588759" y="5034902"/>
            <a:ext cx="6386195" cy="291104"/>
          </a:xfrm>
          <a:prstGeom prst="rect">
            <a:avLst/>
          </a:prstGeom>
          <a:solidFill>
            <a:srgbClr val="004B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29"/>
              </a:spcBef>
              <a:tabLst>
                <a:tab pos="3406775" algn="l"/>
                <a:tab pos="3627754" algn="l"/>
                <a:tab pos="5074285" algn="l"/>
                <a:tab pos="5295265" algn="l"/>
              </a:tabLst>
            </a:pP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Miðvikudaginn</a:t>
            </a:r>
            <a:r>
              <a:rPr sz="1700" b="1" spc="10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14.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 err="1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september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202</a:t>
            </a:r>
            <a:r>
              <a:rPr lang="is-IS"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3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kl:</a:t>
            </a:r>
            <a:r>
              <a:rPr sz="1700" b="1" spc="8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13:00-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16:00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Hringsalur</a:t>
            </a:r>
            <a:endParaRPr sz="1700" b="1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A4E25A3F-4AC2-7EF2-C6F7-E37396F7661C}"/>
              </a:ext>
            </a:extLst>
          </p:cNvPr>
          <p:cNvSpPr txBox="1"/>
          <p:nvPr/>
        </p:nvSpPr>
        <p:spPr>
          <a:xfrm>
            <a:off x="576060" y="5575300"/>
            <a:ext cx="6388100" cy="401584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00" b="1" spc="-1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Fyrirlesarar</a:t>
            </a:r>
            <a:endParaRPr sz="1400" b="1" dirty="0">
              <a:latin typeface="Arial Narrow" panose="020B0606020202030204" pitchFamily="34" charset="0"/>
              <a:cs typeface="Formata Condensed"/>
            </a:endParaRPr>
          </a:p>
          <a:p>
            <a:pPr marL="330835" marR="5080" indent="-217170">
              <a:lnSpc>
                <a:spcPts val="1500"/>
              </a:lnSpc>
              <a:spcBef>
                <a:spcPts val="345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ipsum dolor sit amet, consectetur adipiscing elit. Duis consectetur bibendum sapien ut rhoncus. Curabitur semper sit amet risus eget aliquam.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consectetur adipiscing elit. Duis consectetur bibendum sapien ut rhoncus. Curabitur semper sit amet risus eget aliquam</a:t>
            </a:r>
            <a:r>
              <a:rPr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Lorem, consectetur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Lorem ipsum dolor sit amet, consectetur adipiscing elit. Duis consectetur bibendum sapien ut rhoncus. Curabitur semper sit amet risus eget aliquam.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 algn="ctr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b="1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Allir velkomnir – léttar veitingar í boð.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latin typeface="Formata LightCondensed"/>
              <a:cs typeface="Formata LightCondensed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805A2BFC-4BD5-25F2-3C5A-2BB36E041319}"/>
              </a:ext>
            </a:extLst>
          </p:cNvPr>
          <p:cNvSpPr/>
          <p:nvPr/>
        </p:nvSpPr>
        <p:spPr>
          <a:xfrm>
            <a:off x="576060" y="3685375"/>
            <a:ext cx="6386195" cy="0"/>
          </a:xfrm>
          <a:custGeom>
            <a:avLst/>
            <a:gdLst/>
            <a:ahLst/>
            <a:cxnLst/>
            <a:rect l="l" t="t" r="r" b="b"/>
            <a:pathLst>
              <a:path w="6386195">
                <a:moveTo>
                  <a:pt x="0" y="0"/>
                </a:moveTo>
                <a:lnTo>
                  <a:pt x="6385826" y="0"/>
                </a:lnTo>
              </a:path>
            </a:pathLst>
          </a:custGeom>
          <a:ln w="24688">
            <a:solidFill>
              <a:srgbClr val="004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50120D89-17AA-52E8-9C6B-B99D6EF1593B}"/>
              </a:ext>
            </a:extLst>
          </p:cNvPr>
          <p:cNvSpPr txBox="1"/>
          <p:nvPr/>
        </p:nvSpPr>
        <p:spPr>
          <a:xfrm>
            <a:off x="519464" y="3685375"/>
            <a:ext cx="645549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6500" b="1" spc="270" dirty="0">
                <a:solidFill>
                  <a:srgbClr val="004B7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AÐALFYRIRSÖGN</a:t>
            </a:r>
            <a:endParaRPr sz="6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73E5A881-7278-2963-710A-879D9367C694}"/>
              </a:ext>
            </a:extLst>
          </p:cNvPr>
          <p:cNvSpPr txBox="1">
            <a:spLocks/>
          </p:cNvSpPr>
          <p:nvPr/>
        </p:nvSpPr>
        <p:spPr>
          <a:xfrm>
            <a:off x="600742" y="3365500"/>
            <a:ext cx="63861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MÁLÞING EÐA FYRIRLESTUR</a:t>
            </a:r>
            <a:r>
              <a:rPr lang="pt-BR" sz="1900" spc="16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Á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spc="45" dirty="0">
                <a:solidFill>
                  <a:srgbClr val="004B7A"/>
                </a:solidFill>
                <a:latin typeface="Arial Narrow" panose="020B0606020202030204" pitchFamily="34" charset="0"/>
              </a:rPr>
              <a:t>VEGUM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HVERS HÉR</a:t>
            </a:r>
            <a:endParaRPr lang="pt-BR" sz="1900" spc="-10" dirty="0">
              <a:solidFill>
                <a:srgbClr val="004B7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5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507297" y="12"/>
            <a:ext cx="2545715" cy="3015615"/>
          </a:xfrm>
          <a:custGeom>
            <a:avLst/>
            <a:gdLst/>
            <a:ahLst/>
            <a:cxnLst/>
            <a:rect l="l" t="t" r="r" b="b"/>
            <a:pathLst>
              <a:path w="2545715" h="3015615">
                <a:moveTo>
                  <a:pt x="25400" y="0"/>
                </a:moveTo>
                <a:lnTo>
                  <a:pt x="0" y="0"/>
                </a:lnTo>
                <a:lnTo>
                  <a:pt x="0" y="3014992"/>
                </a:lnTo>
                <a:lnTo>
                  <a:pt x="25400" y="3014992"/>
                </a:lnTo>
                <a:lnTo>
                  <a:pt x="25400" y="0"/>
                </a:lnTo>
                <a:close/>
              </a:path>
              <a:path w="2545715" h="3015615">
                <a:moveTo>
                  <a:pt x="2545397" y="0"/>
                </a:moveTo>
                <a:lnTo>
                  <a:pt x="2519997" y="0"/>
                </a:lnTo>
                <a:lnTo>
                  <a:pt x="2519997" y="3014992"/>
                </a:lnTo>
                <a:lnTo>
                  <a:pt x="2545397" y="3014992"/>
                </a:lnTo>
                <a:lnTo>
                  <a:pt x="2545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Picture Placeholder 35" descr="A picture containing medical equipment, medical, healthcare, indoor&#10;&#10;Description automatically generated">
            <a:extLst>
              <a:ext uri="{FF2B5EF4-FFF2-40B4-BE49-F238E27FC236}">
                <a16:creationId xmlns:a16="http://schemas.microsoft.com/office/drawing/2014/main" id="{581164A5-21C0-E107-62D0-0BFAC3D42A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9" r="18270" b="17879"/>
          <a:stretch/>
        </p:blipFill>
        <p:spPr>
          <a:xfrm>
            <a:off x="2539782" y="-3652"/>
            <a:ext cx="2482850" cy="2984500"/>
          </a:xfrm>
        </p:spPr>
      </p:pic>
      <p:pic>
        <p:nvPicPr>
          <p:cNvPr id="42" name="Picture Placeholder 41" descr="A picture containing person, indoor, clothing, service&#10;&#10;Description automatically generated">
            <a:extLst>
              <a:ext uri="{FF2B5EF4-FFF2-40B4-BE49-F238E27FC236}">
                <a16:creationId xmlns:a16="http://schemas.microsoft.com/office/drawing/2014/main" id="{D6C3D62E-D5AA-1587-7EEC-D739DDFD64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1" t="-1046" r="3429" b="7425"/>
          <a:stretch/>
        </p:blipFill>
        <p:spPr>
          <a:xfrm>
            <a:off x="5060559" y="-3652"/>
            <a:ext cx="2494597" cy="2984500"/>
          </a:xfrm>
        </p:spPr>
      </p:pic>
      <p:pic>
        <p:nvPicPr>
          <p:cNvPr id="40" name="Picture Placeholder 39" descr="A person wearing a face mask and goggles&#10;&#10;Description automatically generated with low confidence">
            <a:extLst>
              <a:ext uri="{FF2B5EF4-FFF2-40B4-BE49-F238E27FC236}">
                <a16:creationId xmlns:a16="http://schemas.microsoft.com/office/drawing/2014/main" id="{B4C44DCB-A528-6AF8-DE0A-A23FC64761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9" r="21929"/>
          <a:stretch>
            <a:fillRect/>
          </a:stretch>
        </p:blipFill>
        <p:spPr/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5856A505-5854-D85D-6DCA-1B4C3CE7FC1E}"/>
              </a:ext>
            </a:extLst>
          </p:cNvPr>
          <p:cNvSpPr txBox="1"/>
          <p:nvPr/>
        </p:nvSpPr>
        <p:spPr>
          <a:xfrm>
            <a:off x="519463" y="4626762"/>
            <a:ext cx="642345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175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UNDIRFYRIRSÖGN KEMUR HÉR, MIÐJUSETT OG STÆRÐ EFTIR PLÁSSI</a:t>
            </a:r>
            <a:endParaRPr sz="1750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5CC610C6-873C-8ADF-B900-BEB42EDA3A89}"/>
              </a:ext>
            </a:extLst>
          </p:cNvPr>
          <p:cNvSpPr txBox="1"/>
          <p:nvPr/>
        </p:nvSpPr>
        <p:spPr>
          <a:xfrm>
            <a:off x="588759" y="5034902"/>
            <a:ext cx="6386195" cy="291104"/>
          </a:xfrm>
          <a:prstGeom prst="rect">
            <a:avLst/>
          </a:prstGeom>
          <a:solidFill>
            <a:srgbClr val="004B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29"/>
              </a:spcBef>
              <a:tabLst>
                <a:tab pos="3406775" algn="l"/>
                <a:tab pos="3627754" algn="l"/>
                <a:tab pos="5074285" algn="l"/>
                <a:tab pos="5295265" algn="l"/>
              </a:tabLst>
            </a:pP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Miðvikudaginn</a:t>
            </a:r>
            <a:r>
              <a:rPr sz="1700" b="1" spc="10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14.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 err="1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september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202</a:t>
            </a:r>
            <a:r>
              <a:rPr lang="is-IS"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3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kl:</a:t>
            </a:r>
            <a:r>
              <a:rPr sz="1700" b="1" spc="8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13:00-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16:00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Hringsalur</a:t>
            </a:r>
            <a:endParaRPr sz="1700" b="1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458ADE65-DC38-0296-F68D-4E643DDAD7DF}"/>
              </a:ext>
            </a:extLst>
          </p:cNvPr>
          <p:cNvSpPr txBox="1"/>
          <p:nvPr/>
        </p:nvSpPr>
        <p:spPr>
          <a:xfrm>
            <a:off x="576060" y="5575300"/>
            <a:ext cx="6388100" cy="401584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00" b="1" spc="-1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Fyrirlesarar</a:t>
            </a:r>
            <a:endParaRPr sz="1400" b="1" dirty="0">
              <a:latin typeface="Arial Narrow" panose="020B0606020202030204" pitchFamily="34" charset="0"/>
              <a:cs typeface="Formata Condensed"/>
            </a:endParaRPr>
          </a:p>
          <a:p>
            <a:pPr marL="330835" marR="5080" indent="-217170">
              <a:lnSpc>
                <a:spcPts val="1500"/>
              </a:lnSpc>
              <a:spcBef>
                <a:spcPts val="345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ipsum dolor sit amet, consectetur adipiscing elit. Duis consectetur bibendum sapien ut rhoncus. Curabitur semper sit amet risus eget aliquam.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consectetur adipiscing elit. Duis consectetur bibendum sapien ut rhoncus. Curabitur semper sit amet risus eget aliquam</a:t>
            </a:r>
            <a:r>
              <a:rPr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Lorem, consectetur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Lorem ipsum dolor sit amet, consectetur adipiscing elit. Duis consectetur bibendum sapien ut rhoncus. Curabitur semper sit amet risus eget aliquam.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 algn="ctr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b="1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Allir velkomnir – léttar veitingar í boð.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latin typeface="Formata LightCondensed"/>
              <a:cs typeface="Formata LightCondensed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F8A3C215-B9C8-E69D-98D6-C2B03CC1F663}"/>
              </a:ext>
            </a:extLst>
          </p:cNvPr>
          <p:cNvSpPr/>
          <p:nvPr/>
        </p:nvSpPr>
        <p:spPr>
          <a:xfrm>
            <a:off x="576060" y="3685375"/>
            <a:ext cx="6386195" cy="0"/>
          </a:xfrm>
          <a:custGeom>
            <a:avLst/>
            <a:gdLst/>
            <a:ahLst/>
            <a:cxnLst/>
            <a:rect l="l" t="t" r="r" b="b"/>
            <a:pathLst>
              <a:path w="6386195">
                <a:moveTo>
                  <a:pt x="0" y="0"/>
                </a:moveTo>
                <a:lnTo>
                  <a:pt x="6385826" y="0"/>
                </a:lnTo>
              </a:path>
            </a:pathLst>
          </a:custGeom>
          <a:ln w="24688">
            <a:solidFill>
              <a:srgbClr val="004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939A578B-D06B-BA66-5625-5A5D371D4467}"/>
              </a:ext>
            </a:extLst>
          </p:cNvPr>
          <p:cNvSpPr txBox="1"/>
          <p:nvPr/>
        </p:nvSpPr>
        <p:spPr>
          <a:xfrm>
            <a:off x="519464" y="3685375"/>
            <a:ext cx="645549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6500" b="1" spc="270" dirty="0">
                <a:solidFill>
                  <a:srgbClr val="004B7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AÐALFYRIRSÖGN</a:t>
            </a:r>
            <a:endParaRPr sz="6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F213B411-5284-B7F9-A7B5-2545A4A98698}"/>
              </a:ext>
            </a:extLst>
          </p:cNvPr>
          <p:cNvSpPr txBox="1">
            <a:spLocks/>
          </p:cNvSpPr>
          <p:nvPr/>
        </p:nvSpPr>
        <p:spPr>
          <a:xfrm>
            <a:off x="600742" y="3365500"/>
            <a:ext cx="63861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MÁLÞING EÐA FYRIRLESTUR</a:t>
            </a:r>
            <a:r>
              <a:rPr lang="pt-BR" sz="1900" spc="16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Á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spc="45" dirty="0">
                <a:solidFill>
                  <a:srgbClr val="004B7A"/>
                </a:solidFill>
                <a:latin typeface="Arial Narrow" panose="020B0606020202030204" pitchFamily="34" charset="0"/>
              </a:rPr>
              <a:t>VEGUM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HVERS HÉR</a:t>
            </a:r>
            <a:endParaRPr lang="pt-BR" sz="1900" spc="-10" dirty="0">
              <a:solidFill>
                <a:srgbClr val="004B7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507297" y="12"/>
            <a:ext cx="2545715" cy="3015615"/>
          </a:xfrm>
          <a:custGeom>
            <a:avLst/>
            <a:gdLst/>
            <a:ahLst/>
            <a:cxnLst/>
            <a:rect l="l" t="t" r="r" b="b"/>
            <a:pathLst>
              <a:path w="2545715" h="3015615">
                <a:moveTo>
                  <a:pt x="25400" y="0"/>
                </a:moveTo>
                <a:lnTo>
                  <a:pt x="0" y="0"/>
                </a:lnTo>
                <a:lnTo>
                  <a:pt x="0" y="3014992"/>
                </a:lnTo>
                <a:lnTo>
                  <a:pt x="25400" y="3014992"/>
                </a:lnTo>
                <a:lnTo>
                  <a:pt x="25400" y="0"/>
                </a:lnTo>
                <a:close/>
              </a:path>
              <a:path w="2545715" h="3015615">
                <a:moveTo>
                  <a:pt x="2545397" y="0"/>
                </a:moveTo>
                <a:lnTo>
                  <a:pt x="2519997" y="0"/>
                </a:lnTo>
                <a:lnTo>
                  <a:pt x="2519997" y="3014992"/>
                </a:lnTo>
                <a:lnTo>
                  <a:pt x="2545397" y="3014992"/>
                </a:lnTo>
                <a:lnTo>
                  <a:pt x="2545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581164A5-21C0-E107-62D0-0BFAC3D42A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4" r="22254"/>
          <a:stretch/>
        </p:blipFill>
        <p:spPr>
          <a:xfrm>
            <a:off x="2539782" y="-3652"/>
            <a:ext cx="2482850" cy="2984500"/>
          </a:xfrm>
        </p:spPr>
      </p:pic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D6C3D62E-D5AA-1587-7EEC-D739DDFD64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488" r="36749" b="-488"/>
          <a:stretch/>
        </p:blipFill>
        <p:spPr>
          <a:xfrm>
            <a:off x="5060559" y="-3652"/>
            <a:ext cx="2494597" cy="2984500"/>
          </a:xfrm>
        </p:spPr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B4C44DCB-A528-6AF8-DE0A-A23FC64761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2" r="21912"/>
          <a:stretch/>
        </p:blipFill>
        <p:spPr>
          <a:xfrm>
            <a:off x="0" y="0"/>
            <a:ext cx="2507296" cy="2977197"/>
          </a:xfr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5856A505-5854-D85D-6DCA-1B4C3CE7FC1E}"/>
              </a:ext>
            </a:extLst>
          </p:cNvPr>
          <p:cNvSpPr txBox="1"/>
          <p:nvPr/>
        </p:nvSpPr>
        <p:spPr>
          <a:xfrm>
            <a:off x="519463" y="4626762"/>
            <a:ext cx="642345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175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UNDIRFYRIRSÖGN KEMUR HÉR, MIÐJUSETT OG STÆRÐ EFTIR PLÁSSI</a:t>
            </a:r>
            <a:endParaRPr sz="1750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5CC610C6-873C-8ADF-B900-BEB42EDA3A89}"/>
              </a:ext>
            </a:extLst>
          </p:cNvPr>
          <p:cNvSpPr txBox="1"/>
          <p:nvPr/>
        </p:nvSpPr>
        <p:spPr>
          <a:xfrm>
            <a:off x="588759" y="5034902"/>
            <a:ext cx="6386195" cy="291104"/>
          </a:xfrm>
          <a:prstGeom prst="rect">
            <a:avLst/>
          </a:prstGeom>
          <a:solidFill>
            <a:srgbClr val="004B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29"/>
              </a:spcBef>
              <a:tabLst>
                <a:tab pos="3406775" algn="l"/>
                <a:tab pos="3627754" algn="l"/>
                <a:tab pos="5074285" algn="l"/>
                <a:tab pos="5295265" algn="l"/>
              </a:tabLst>
            </a:pP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Miðvikudaginn</a:t>
            </a:r>
            <a:r>
              <a:rPr sz="1700" b="1" spc="10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14.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 err="1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september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202</a:t>
            </a:r>
            <a:r>
              <a:rPr lang="is-IS"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3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kl:</a:t>
            </a:r>
            <a:r>
              <a:rPr sz="1700" b="1" spc="8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13:00-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16:00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Hringsalur</a:t>
            </a:r>
            <a:endParaRPr sz="1700" b="1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458ADE65-DC38-0296-F68D-4E643DDAD7DF}"/>
              </a:ext>
            </a:extLst>
          </p:cNvPr>
          <p:cNvSpPr txBox="1"/>
          <p:nvPr/>
        </p:nvSpPr>
        <p:spPr>
          <a:xfrm>
            <a:off x="576060" y="5575300"/>
            <a:ext cx="6388100" cy="401584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00" b="1" spc="-1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Fyrirlesarar</a:t>
            </a:r>
            <a:endParaRPr sz="1400" b="1" dirty="0">
              <a:latin typeface="Arial Narrow" panose="020B0606020202030204" pitchFamily="34" charset="0"/>
              <a:cs typeface="Formata Condensed"/>
            </a:endParaRPr>
          </a:p>
          <a:p>
            <a:pPr marL="330835" marR="5080" indent="-217170">
              <a:lnSpc>
                <a:spcPts val="1500"/>
              </a:lnSpc>
              <a:spcBef>
                <a:spcPts val="345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ipsum dolor sit amet, consectetur adipiscing elit. Duis consectetur bibendum sapien ut rhoncus. Curabitur semper sit amet risus eget aliquam.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consectetur adipiscing elit. Duis consectetur bibendum sapien ut rhoncus. Curabitur semper sit amet risus eget aliquam</a:t>
            </a:r>
            <a:r>
              <a:rPr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Lorem, consectetur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Lorem ipsum dolor sit amet, consectetur adipiscing elit. Duis consectetur bibendum sapien ut rhoncus. Curabitur semper sit amet risus eget aliquam.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 algn="ctr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b="1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Allir velkomnir – léttar veitingar í boð.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latin typeface="Formata LightCondensed"/>
              <a:cs typeface="Formata LightCondensed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F8A3C215-B9C8-E69D-98D6-C2B03CC1F663}"/>
              </a:ext>
            </a:extLst>
          </p:cNvPr>
          <p:cNvSpPr/>
          <p:nvPr/>
        </p:nvSpPr>
        <p:spPr>
          <a:xfrm>
            <a:off x="576060" y="3685375"/>
            <a:ext cx="6386195" cy="0"/>
          </a:xfrm>
          <a:custGeom>
            <a:avLst/>
            <a:gdLst/>
            <a:ahLst/>
            <a:cxnLst/>
            <a:rect l="l" t="t" r="r" b="b"/>
            <a:pathLst>
              <a:path w="6386195">
                <a:moveTo>
                  <a:pt x="0" y="0"/>
                </a:moveTo>
                <a:lnTo>
                  <a:pt x="6385826" y="0"/>
                </a:lnTo>
              </a:path>
            </a:pathLst>
          </a:custGeom>
          <a:ln w="24688">
            <a:solidFill>
              <a:srgbClr val="004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939A578B-D06B-BA66-5625-5A5D371D4467}"/>
              </a:ext>
            </a:extLst>
          </p:cNvPr>
          <p:cNvSpPr txBox="1"/>
          <p:nvPr/>
        </p:nvSpPr>
        <p:spPr>
          <a:xfrm>
            <a:off x="519464" y="3685375"/>
            <a:ext cx="645549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6500" b="1" spc="270" dirty="0">
                <a:solidFill>
                  <a:srgbClr val="004B7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AÐALFYRIRSÖGN</a:t>
            </a:r>
            <a:endParaRPr sz="6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F213B411-5284-B7F9-A7B5-2545A4A98698}"/>
              </a:ext>
            </a:extLst>
          </p:cNvPr>
          <p:cNvSpPr txBox="1">
            <a:spLocks/>
          </p:cNvSpPr>
          <p:nvPr/>
        </p:nvSpPr>
        <p:spPr>
          <a:xfrm>
            <a:off x="600742" y="3365500"/>
            <a:ext cx="63861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MÁLÞING EÐA FYRIRLESTUR</a:t>
            </a:r>
            <a:r>
              <a:rPr lang="pt-BR" sz="1900" spc="16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Á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spc="45" dirty="0">
                <a:solidFill>
                  <a:srgbClr val="004B7A"/>
                </a:solidFill>
                <a:latin typeface="Arial Narrow" panose="020B0606020202030204" pitchFamily="34" charset="0"/>
              </a:rPr>
              <a:t>VEGUM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HVERS HÉR</a:t>
            </a:r>
            <a:endParaRPr lang="pt-BR" sz="1900" spc="-10" dirty="0">
              <a:solidFill>
                <a:srgbClr val="004B7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4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507297" y="12"/>
            <a:ext cx="2545715" cy="3015615"/>
          </a:xfrm>
          <a:custGeom>
            <a:avLst/>
            <a:gdLst/>
            <a:ahLst/>
            <a:cxnLst/>
            <a:rect l="l" t="t" r="r" b="b"/>
            <a:pathLst>
              <a:path w="2545715" h="3015615">
                <a:moveTo>
                  <a:pt x="25400" y="0"/>
                </a:moveTo>
                <a:lnTo>
                  <a:pt x="0" y="0"/>
                </a:lnTo>
                <a:lnTo>
                  <a:pt x="0" y="3014992"/>
                </a:lnTo>
                <a:lnTo>
                  <a:pt x="25400" y="3014992"/>
                </a:lnTo>
                <a:lnTo>
                  <a:pt x="25400" y="0"/>
                </a:lnTo>
                <a:close/>
              </a:path>
              <a:path w="2545715" h="3015615">
                <a:moveTo>
                  <a:pt x="2545397" y="0"/>
                </a:moveTo>
                <a:lnTo>
                  <a:pt x="2519997" y="0"/>
                </a:lnTo>
                <a:lnTo>
                  <a:pt x="2519997" y="3014992"/>
                </a:lnTo>
                <a:lnTo>
                  <a:pt x="2545397" y="3014992"/>
                </a:lnTo>
                <a:lnTo>
                  <a:pt x="2545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581164A5-21C0-E107-62D0-0BFAC3D42A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0" r="22230"/>
          <a:stretch/>
        </p:blipFill>
        <p:spPr>
          <a:xfrm>
            <a:off x="2539782" y="-3652"/>
            <a:ext cx="2482850" cy="2984500"/>
          </a:xfrm>
        </p:spPr>
      </p:pic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D6C3D62E-D5AA-1587-7EEC-D739DDFD64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9" t="491" r="32617" b="-491"/>
          <a:stretch/>
        </p:blipFill>
        <p:spPr>
          <a:xfrm>
            <a:off x="5060559" y="-3652"/>
            <a:ext cx="2494597" cy="2984500"/>
          </a:xfrm>
        </p:spPr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B4C44DCB-A528-6AF8-DE0A-A23FC64761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7" t="615" r="22559" b="-615"/>
          <a:stretch/>
        </p:blipFill>
        <p:spPr>
          <a:xfrm>
            <a:off x="0" y="0"/>
            <a:ext cx="2507296" cy="2977197"/>
          </a:xfr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5856A505-5854-D85D-6DCA-1B4C3CE7FC1E}"/>
              </a:ext>
            </a:extLst>
          </p:cNvPr>
          <p:cNvSpPr txBox="1"/>
          <p:nvPr/>
        </p:nvSpPr>
        <p:spPr>
          <a:xfrm>
            <a:off x="519463" y="4626762"/>
            <a:ext cx="642345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175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UNDIRFYRIRSÖGN KEMUR HÉR, MIÐJUSETT OG STÆRÐ EFTIR PLÁSSI</a:t>
            </a:r>
            <a:endParaRPr sz="1750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5CC610C6-873C-8ADF-B900-BEB42EDA3A89}"/>
              </a:ext>
            </a:extLst>
          </p:cNvPr>
          <p:cNvSpPr txBox="1"/>
          <p:nvPr/>
        </p:nvSpPr>
        <p:spPr>
          <a:xfrm>
            <a:off x="588759" y="5034902"/>
            <a:ext cx="6386195" cy="291104"/>
          </a:xfrm>
          <a:prstGeom prst="rect">
            <a:avLst/>
          </a:prstGeom>
          <a:solidFill>
            <a:srgbClr val="004B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29"/>
              </a:spcBef>
              <a:tabLst>
                <a:tab pos="3406775" algn="l"/>
                <a:tab pos="3627754" algn="l"/>
                <a:tab pos="5074285" algn="l"/>
                <a:tab pos="5295265" algn="l"/>
              </a:tabLst>
            </a:pP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Miðvikudaginn</a:t>
            </a:r>
            <a:r>
              <a:rPr sz="1700" b="1" spc="10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14.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 err="1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september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202</a:t>
            </a:r>
            <a:r>
              <a:rPr lang="is-IS"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3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kl:</a:t>
            </a:r>
            <a:r>
              <a:rPr sz="1700" b="1" spc="8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13:00-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16:00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Hringsalur</a:t>
            </a:r>
            <a:endParaRPr sz="1700" b="1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458ADE65-DC38-0296-F68D-4E643DDAD7DF}"/>
              </a:ext>
            </a:extLst>
          </p:cNvPr>
          <p:cNvSpPr txBox="1"/>
          <p:nvPr/>
        </p:nvSpPr>
        <p:spPr>
          <a:xfrm>
            <a:off x="576060" y="5575300"/>
            <a:ext cx="6388100" cy="401584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00" b="1" spc="-1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Fyrirlesarar</a:t>
            </a:r>
            <a:endParaRPr sz="1400" b="1" dirty="0">
              <a:latin typeface="Arial Narrow" panose="020B0606020202030204" pitchFamily="34" charset="0"/>
              <a:cs typeface="Formata Condensed"/>
            </a:endParaRPr>
          </a:p>
          <a:p>
            <a:pPr marL="330835" marR="5080" indent="-217170">
              <a:lnSpc>
                <a:spcPts val="1500"/>
              </a:lnSpc>
              <a:spcBef>
                <a:spcPts val="345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ipsum dolor sit amet, consectetur adipiscing elit. Duis consectetur bibendum sapien ut rhoncus. Curabitur semper sit amet risus eget aliquam.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consectetur adipiscing elit. Duis consectetur bibendum sapien ut rhoncus. Curabitur semper sit amet risus eget aliquam</a:t>
            </a:r>
            <a:r>
              <a:rPr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Lorem, consectetur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Lorem ipsum dolor sit amet, consectetur adipiscing elit. Duis consectetur bibendum sapien ut rhoncus. Curabitur semper sit amet risus eget aliquam.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 algn="ctr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b="1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Allir velkomnir – léttar veitingar í boð.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latin typeface="Formata LightCondensed"/>
              <a:cs typeface="Formata LightCondensed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F8A3C215-B9C8-E69D-98D6-C2B03CC1F663}"/>
              </a:ext>
            </a:extLst>
          </p:cNvPr>
          <p:cNvSpPr/>
          <p:nvPr/>
        </p:nvSpPr>
        <p:spPr>
          <a:xfrm>
            <a:off x="576060" y="3685375"/>
            <a:ext cx="6386195" cy="0"/>
          </a:xfrm>
          <a:custGeom>
            <a:avLst/>
            <a:gdLst/>
            <a:ahLst/>
            <a:cxnLst/>
            <a:rect l="l" t="t" r="r" b="b"/>
            <a:pathLst>
              <a:path w="6386195">
                <a:moveTo>
                  <a:pt x="0" y="0"/>
                </a:moveTo>
                <a:lnTo>
                  <a:pt x="6385826" y="0"/>
                </a:lnTo>
              </a:path>
            </a:pathLst>
          </a:custGeom>
          <a:ln w="24688">
            <a:solidFill>
              <a:srgbClr val="004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939A578B-D06B-BA66-5625-5A5D371D4467}"/>
              </a:ext>
            </a:extLst>
          </p:cNvPr>
          <p:cNvSpPr txBox="1"/>
          <p:nvPr/>
        </p:nvSpPr>
        <p:spPr>
          <a:xfrm>
            <a:off x="519464" y="3685375"/>
            <a:ext cx="645549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6500" b="1" spc="270" dirty="0">
                <a:solidFill>
                  <a:srgbClr val="004B7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AÐALFYRIRSÖGN</a:t>
            </a:r>
            <a:endParaRPr sz="6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F213B411-5284-B7F9-A7B5-2545A4A98698}"/>
              </a:ext>
            </a:extLst>
          </p:cNvPr>
          <p:cNvSpPr txBox="1">
            <a:spLocks/>
          </p:cNvSpPr>
          <p:nvPr/>
        </p:nvSpPr>
        <p:spPr>
          <a:xfrm>
            <a:off x="600742" y="3365500"/>
            <a:ext cx="63861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MÁLÞING EÐA FYRIRLESTUR</a:t>
            </a:r>
            <a:r>
              <a:rPr lang="pt-BR" sz="1900" spc="16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Á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spc="45" dirty="0">
                <a:solidFill>
                  <a:srgbClr val="004B7A"/>
                </a:solidFill>
                <a:latin typeface="Arial Narrow" panose="020B0606020202030204" pitchFamily="34" charset="0"/>
              </a:rPr>
              <a:t>VEGUM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HVERS HÉR</a:t>
            </a:r>
            <a:endParaRPr lang="pt-BR" sz="1900" spc="-10" dirty="0">
              <a:solidFill>
                <a:srgbClr val="004B7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0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507297" y="12"/>
            <a:ext cx="2545715" cy="3015615"/>
          </a:xfrm>
          <a:custGeom>
            <a:avLst/>
            <a:gdLst/>
            <a:ahLst/>
            <a:cxnLst/>
            <a:rect l="l" t="t" r="r" b="b"/>
            <a:pathLst>
              <a:path w="2545715" h="3015615">
                <a:moveTo>
                  <a:pt x="25400" y="0"/>
                </a:moveTo>
                <a:lnTo>
                  <a:pt x="0" y="0"/>
                </a:lnTo>
                <a:lnTo>
                  <a:pt x="0" y="3014992"/>
                </a:lnTo>
                <a:lnTo>
                  <a:pt x="25400" y="3014992"/>
                </a:lnTo>
                <a:lnTo>
                  <a:pt x="25400" y="0"/>
                </a:lnTo>
                <a:close/>
              </a:path>
              <a:path w="2545715" h="3015615">
                <a:moveTo>
                  <a:pt x="2545397" y="0"/>
                </a:moveTo>
                <a:lnTo>
                  <a:pt x="2519997" y="0"/>
                </a:lnTo>
                <a:lnTo>
                  <a:pt x="2519997" y="3014992"/>
                </a:lnTo>
                <a:lnTo>
                  <a:pt x="2545397" y="3014992"/>
                </a:lnTo>
                <a:lnTo>
                  <a:pt x="2545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581164A5-21C0-E107-62D0-0BFAC3D42A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2" t="488" r="17618" b="-488"/>
          <a:stretch/>
        </p:blipFill>
        <p:spPr>
          <a:xfrm>
            <a:off x="2539782" y="-3652"/>
            <a:ext cx="2482850" cy="2984500"/>
          </a:xfrm>
        </p:spPr>
      </p:pic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D6C3D62E-D5AA-1587-7EEC-D739DDFD64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8" t="391" r="14820" b="-391"/>
          <a:stretch/>
        </p:blipFill>
        <p:spPr>
          <a:xfrm>
            <a:off x="5060559" y="-3652"/>
            <a:ext cx="2494597" cy="2984500"/>
          </a:xfrm>
        </p:spPr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B4C44DCB-A528-6AF8-DE0A-A23FC64761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1" r="15725"/>
          <a:stretch/>
        </p:blipFill>
        <p:spPr>
          <a:xfrm>
            <a:off x="0" y="0"/>
            <a:ext cx="2507296" cy="2977197"/>
          </a:xfr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5856A505-5854-D85D-6DCA-1B4C3CE7FC1E}"/>
              </a:ext>
            </a:extLst>
          </p:cNvPr>
          <p:cNvSpPr txBox="1"/>
          <p:nvPr/>
        </p:nvSpPr>
        <p:spPr>
          <a:xfrm>
            <a:off x="519463" y="4626762"/>
            <a:ext cx="642345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175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UNDIRFYRIRSÖGN KEMUR HÉR, MIÐJUSETT OG STÆRÐ EFTIR PLÁSSI</a:t>
            </a:r>
            <a:endParaRPr sz="1750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5CC610C6-873C-8ADF-B900-BEB42EDA3A89}"/>
              </a:ext>
            </a:extLst>
          </p:cNvPr>
          <p:cNvSpPr txBox="1"/>
          <p:nvPr/>
        </p:nvSpPr>
        <p:spPr>
          <a:xfrm>
            <a:off x="588759" y="5034902"/>
            <a:ext cx="6386195" cy="291104"/>
          </a:xfrm>
          <a:prstGeom prst="rect">
            <a:avLst/>
          </a:prstGeom>
          <a:solidFill>
            <a:srgbClr val="004B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29"/>
              </a:spcBef>
              <a:tabLst>
                <a:tab pos="3406775" algn="l"/>
                <a:tab pos="3627754" algn="l"/>
                <a:tab pos="5074285" algn="l"/>
                <a:tab pos="5295265" algn="l"/>
              </a:tabLst>
            </a:pP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Miðvikudaginn</a:t>
            </a:r>
            <a:r>
              <a:rPr sz="1700" b="1" spc="10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14.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 err="1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september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202</a:t>
            </a:r>
            <a:r>
              <a:rPr lang="is-IS"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3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kl:</a:t>
            </a:r>
            <a:r>
              <a:rPr sz="1700" b="1" spc="8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13:00-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16:00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Hringsalur</a:t>
            </a:r>
            <a:endParaRPr sz="1700" b="1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458ADE65-DC38-0296-F68D-4E643DDAD7DF}"/>
              </a:ext>
            </a:extLst>
          </p:cNvPr>
          <p:cNvSpPr txBox="1"/>
          <p:nvPr/>
        </p:nvSpPr>
        <p:spPr>
          <a:xfrm>
            <a:off x="576060" y="5575300"/>
            <a:ext cx="6388100" cy="401584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00" b="1" spc="-1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Fyrirlesarar</a:t>
            </a:r>
            <a:endParaRPr sz="1400" b="1" dirty="0">
              <a:latin typeface="Arial Narrow" panose="020B0606020202030204" pitchFamily="34" charset="0"/>
              <a:cs typeface="Formata Condensed"/>
            </a:endParaRPr>
          </a:p>
          <a:p>
            <a:pPr marL="330835" marR="5080" indent="-217170">
              <a:lnSpc>
                <a:spcPts val="1500"/>
              </a:lnSpc>
              <a:spcBef>
                <a:spcPts val="345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ipsum dolor sit amet, consectetur adipiscing elit. Duis consectetur bibendum sapien ut rhoncus. Curabitur semper sit amet risus eget aliquam.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consectetur adipiscing elit. Duis consectetur bibendum sapien ut rhoncus. Curabitur semper sit amet risus eget aliquam</a:t>
            </a:r>
            <a:r>
              <a:rPr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Lorem, consectetur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Lorem ipsum dolor sit amet, consectetur adipiscing elit. Duis consectetur bibendum sapien ut rhoncus. Curabitur semper sit amet risus eget aliquam.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 algn="ctr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b="1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Allir velkomnir – léttar veitingar í boð.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latin typeface="Formata LightCondensed"/>
              <a:cs typeface="Formata LightCondensed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F8A3C215-B9C8-E69D-98D6-C2B03CC1F663}"/>
              </a:ext>
            </a:extLst>
          </p:cNvPr>
          <p:cNvSpPr/>
          <p:nvPr/>
        </p:nvSpPr>
        <p:spPr>
          <a:xfrm>
            <a:off x="576060" y="3685375"/>
            <a:ext cx="6386195" cy="0"/>
          </a:xfrm>
          <a:custGeom>
            <a:avLst/>
            <a:gdLst/>
            <a:ahLst/>
            <a:cxnLst/>
            <a:rect l="l" t="t" r="r" b="b"/>
            <a:pathLst>
              <a:path w="6386195">
                <a:moveTo>
                  <a:pt x="0" y="0"/>
                </a:moveTo>
                <a:lnTo>
                  <a:pt x="6385826" y="0"/>
                </a:lnTo>
              </a:path>
            </a:pathLst>
          </a:custGeom>
          <a:ln w="24688">
            <a:solidFill>
              <a:srgbClr val="004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939A578B-D06B-BA66-5625-5A5D371D4467}"/>
              </a:ext>
            </a:extLst>
          </p:cNvPr>
          <p:cNvSpPr txBox="1"/>
          <p:nvPr/>
        </p:nvSpPr>
        <p:spPr>
          <a:xfrm>
            <a:off x="519464" y="3685375"/>
            <a:ext cx="645549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6500" b="1" spc="270" dirty="0">
                <a:solidFill>
                  <a:srgbClr val="004B7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AÐALFYRIRSÖGN</a:t>
            </a:r>
            <a:endParaRPr sz="6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F213B411-5284-B7F9-A7B5-2545A4A98698}"/>
              </a:ext>
            </a:extLst>
          </p:cNvPr>
          <p:cNvSpPr txBox="1">
            <a:spLocks/>
          </p:cNvSpPr>
          <p:nvPr/>
        </p:nvSpPr>
        <p:spPr>
          <a:xfrm>
            <a:off x="600742" y="3365500"/>
            <a:ext cx="63861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MÁLÞING EÐA FYRIRLESTUR</a:t>
            </a:r>
            <a:r>
              <a:rPr lang="pt-BR" sz="1900" spc="16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Á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spc="45" dirty="0">
                <a:solidFill>
                  <a:srgbClr val="004B7A"/>
                </a:solidFill>
                <a:latin typeface="Arial Narrow" panose="020B0606020202030204" pitchFamily="34" charset="0"/>
              </a:rPr>
              <a:t>VEGUM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HVERS HÉR</a:t>
            </a:r>
            <a:endParaRPr lang="pt-BR" sz="1900" spc="-10" dirty="0">
              <a:solidFill>
                <a:srgbClr val="004B7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507297" y="12"/>
            <a:ext cx="2545715" cy="3015615"/>
          </a:xfrm>
          <a:custGeom>
            <a:avLst/>
            <a:gdLst/>
            <a:ahLst/>
            <a:cxnLst/>
            <a:rect l="l" t="t" r="r" b="b"/>
            <a:pathLst>
              <a:path w="2545715" h="3015615">
                <a:moveTo>
                  <a:pt x="25400" y="0"/>
                </a:moveTo>
                <a:lnTo>
                  <a:pt x="0" y="0"/>
                </a:lnTo>
                <a:lnTo>
                  <a:pt x="0" y="3014992"/>
                </a:lnTo>
                <a:lnTo>
                  <a:pt x="25400" y="3014992"/>
                </a:lnTo>
                <a:lnTo>
                  <a:pt x="25400" y="0"/>
                </a:lnTo>
                <a:close/>
              </a:path>
              <a:path w="2545715" h="3015615">
                <a:moveTo>
                  <a:pt x="2545397" y="0"/>
                </a:moveTo>
                <a:lnTo>
                  <a:pt x="2519997" y="0"/>
                </a:lnTo>
                <a:lnTo>
                  <a:pt x="2519997" y="3014992"/>
                </a:lnTo>
                <a:lnTo>
                  <a:pt x="2545397" y="3014992"/>
                </a:lnTo>
                <a:lnTo>
                  <a:pt x="2545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581164A5-21C0-E107-62D0-0BFAC3D42A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0" r="22230"/>
          <a:stretch/>
        </p:blipFill>
        <p:spPr>
          <a:xfrm>
            <a:off x="2539782" y="-3652"/>
            <a:ext cx="2482850" cy="2984500"/>
          </a:xfrm>
        </p:spPr>
      </p:pic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D6C3D62E-D5AA-1587-7EEC-D739DDFD64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r="28312" b="7975"/>
          <a:stretch/>
        </p:blipFill>
        <p:spPr>
          <a:xfrm>
            <a:off x="5060559" y="-3652"/>
            <a:ext cx="2494597" cy="2984500"/>
          </a:xfrm>
        </p:spPr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B4C44DCB-A528-6AF8-DE0A-A23FC64761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0" t="-323" r="14016" b="323"/>
          <a:stretch/>
        </p:blipFill>
        <p:spPr>
          <a:xfrm>
            <a:off x="0" y="0"/>
            <a:ext cx="2507296" cy="2977197"/>
          </a:xfr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5856A505-5854-D85D-6DCA-1B4C3CE7FC1E}"/>
              </a:ext>
            </a:extLst>
          </p:cNvPr>
          <p:cNvSpPr txBox="1"/>
          <p:nvPr/>
        </p:nvSpPr>
        <p:spPr>
          <a:xfrm>
            <a:off x="519463" y="4626762"/>
            <a:ext cx="642345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175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UNDIRFYRIRSÖGN KEMUR HÉR, MIÐJUSETT OG STÆRÐ EFTIR PLÁSSI</a:t>
            </a:r>
            <a:endParaRPr sz="1750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5CC610C6-873C-8ADF-B900-BEB42EDA3A89}"/>
              </a:ext>
            </a:extLst>
          </p:cNvPr>
          <p:cNvSpPr txBox="1"/>
          <p:nvPr/>
        </p:nvSpPr>
        <p:spPr>
          <a:xfrm>
            <a:off x="588759" y="5034902"/>
            <a:ext cx="6386195" cy="291104"/>
          </a:xfrm>
          <a:prstGeom prst="rect">
            <a:avLst/>
          </a:prstGeom>
          <a:solidFill>
            <a:srgbClr val="004B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29"/>
              </a:spcBef>
              <a:tabLst>
                <a:tab pos="3406775" algn="l"/>
                <a:tab pos="3627754" algn="l"/>
                <a:tab pos="5074285" algn="l"/>
                <a:tab pos="5295265" algn="l"/>
              </a:tabLst>
            </a:pP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Miðvikudaginn</a:t>
            </a:r>
            <a:r>
              <a:rPr sz="1700" b="1" spc="10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14.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 err="1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september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202</a:t>
            </a:r>
            <a:r>
              <a:rPr lang="is-IS"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3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kl:</a:t>
            </a:r>
            <a:r>
              <a:rPr sz="1700" b="1" spc="8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13:00-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16:00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Hringsalur</a:t>
            </a:r>
            <a:endParaRPr sz="1700" b="1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458ADE65-DC38-0296-F68D-4E643DDAD7DF}"/>
              </a:ext>
            </a:extLst>
          </p:cNvPr>
          <p:cNvSpPr txBox="1"/>
          <p:nvPr/>
        </p:nvSpPr>
        <p:spPr>
          <a:xfrm>
            <a:off x="576060" y="5575300"/>
            <a:ext cx="6388100" cy="401584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00" b="1" spc="-1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Fyrirlesarar</a:t>
            </a:r>
            <a:endParaRPr sz="1400" b="1" dirty="0">
              <a:latin typeface="Arial Narrow" panose="020B0606020202030204" pitchFamily="34" charset="0"/>
              <a:cs typeface="Formata Condensed"/>
            </a:endParaRPr>
          </a:p>
          <a:p>
            <a:pPr marL="330835" marR="5080" indent="-217170">
              <a:lnSpc>
                <a:spcPts val="1500"/>
              </a:lnSpc>
              <a:spcBef>
                <a:spcPts val="345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ipsum dolor sit amet, consectetur adipiscing elit. Duis consectetur bibendum sapien ut rhoncus. Curabitur semper sit amet risus eget aliquam.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consectetur adipiscing elit. Duis consectetur bibendum sapien ut rhoncus. Curabitur semper sit amet risus eget aliquam</a:t>
            </a:r>
            <a:r>
              <a:rPr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Lorem, consectetur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Lorem ipsum dolor sit amet, consectetur adipiscing elit. Duis consectetur bibendum sapien ut rhoncus. Curabitur semper sit amet risus eget aliquam.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 algn="ctr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b="1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Allir velkomnir – léttar veitingar í boð.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latin typeface="Formata LightCondensed"/>
              <a:cs typeface="Formata LightCondensed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F8A3C215-B9C8-E69D-98D6-C2B03CC1F663}"/>
              </a:ext>
            </a:extLst>
          </p:cNvPr>
          <p:cNvSpPr/>
          <p:nvPr/>
        </p:nvSpPr>
        <p:spPr>
          <a:xfrm>
            <a:off x="576060" y="3685375"/>
            <a:ext cx="6386195" cy="0"/>
          </a:xfrm>
          <a:custGeom>
            <a:avLst/>
            <a:gdLst/>
            <a:ahLst/>
            <a:cxnLst/>
            <a:rect l="l" t="t" r="r" b="b"/>
            <a:pathLst>
              <a:path w="6386195">
                <a:moveTo>
                  <a:pt x="0" y="0"/>
                </a:moveTo>
                <a:lnTo>
                  <a:pt x="6385826" y="0"/>
                </a:lnTo>
              </a:path>
            </a:pathLst>
          </a:custGeom>
          <a:ln w="24688">
            <a:solidFill>
              <a:srgbClr val="004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939A578B-D06B-BA66-5625-5A5D371D4467}"/>
              </a:ext>
            </a:extLst>
          </p:cNvPr>
          <p:cNvSpPr txBox="1"/>
          <p:nvPr/>
        </p:nvSpPr>
        <p:spPr>
          <a:xfrm>
            <a:off x="519464" y="3685375"/>
            <a:ext cx="645549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6500" b="1" spc="270" dirty="0">
                <a:solidFill>
                  <a:srgbClr val="004B7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AÐALFYRIRSÖGN</a:t>
            </a:r>
            <a:endParaRPr sz="6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F213B411-5284-B7F9-A7B5-2545A4A98698}"/>
              </a:ext>
            </a:extLst>
          </p:cNvPr>
          <p:cNvSpPr txBox="1">
            <a:spLocks/>
          </p:cNvSpPr>
          <p:nvPr/>
        </p:nvSpPr>
        <p:spPr>
          <a:xfrm>
            <a:off x="600742" y="3365500"/>
            <a:ext cx="63861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MÁLÞING EÐA FYRIRLESTUR</a:t>
            </a:r>
            <a:r>
              <a:rPr lang="pt-BR" sz="1900" spc="16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Á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spc="45" dirty="0">
                <a:solidFill>
                  <a:srgbClr val="004B7A"/>
                </a:solidFill>
                <a:latin typeface="Arial Narrow" panose="020B0606020202030204" pitchFamily="34" charset="0"/>
              </a:rPr>
              <a:t>VEGUM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HVERS HÉR</a:t>
            </a:r>
            <a:endParaRPr lang="pt-BR" sz="1900" spc="-10" dirty="0">
              <a:solidFill>
                <a:srgbClr val="004B7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2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507297" y="12"/>
            <a:ext cx="2545715" cy="3015615"/>
          </a:xfrm>
          <a:custGeom>
            <a:avLst/>
            <a:gdLst/>
            <a:ahLst/>
            <a:cxnLst/>
            <a:rect l="l" t="t" r="r" b="b"/>
            <a:pathLst>
              <a:path w="2545715" h="3015615">
                <a:moveTo>
                  <a:pt x="25400" y="0"/>
                </a:moveTo>
                <a:lnTo>
                  <a:pt x="0" y="0"/>
                </a:lnTo>
                <a:lnTo>
                  <a:pt x="0" y="3014992"/>
                </a:lnTo>
                <a:lnTo>
                  <a:pt x="25400" y="3014992"/>
                </a:lnTo>
                <a:lnTo>
                  <a:pt x="25400" y="0"/>
                </a:lnTo>
                <a:close/>
              </a:path>
              <a:path w="2545715" h="3015615">
                <a:moveTo>
                  <a:pt x="2545397" y="0"/>
                </a:moveTo>
                <a:lnTo>
                  <a:pt x="2519997" y="0"/>
                </a:lnTo>
                <a:lnTo>
                  <a:pt x="2519997" y="3014992"/>
                </a:lnTo>
                <a:lnTo>
                  <a:pt x="2545397" y="3014992"/>
                </a:lnTo>
                <a:lnTo>
                  <a:pt x="2545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581164A5-21C0-E107-62D0-0BFAC3D42A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t="-1627" r="36796" b="15681"/>
          <a:stretch/>
        </p:blipFill>
        <p:spPr>
          <a:xfrm>
            <a:off x="2539782" y="-3652"/>
            <a:ext cx="2482850" cy="2984500"/>
          </a:xfrm>
        </p:spPr>
      </p:pic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D6C3D62E-D5AA-1587-7EEC-D739DDFD64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4" t="1137" r="28891" b="17961"/>
          <a:stretch/>
        </p:blipFill>
        <p:spPr>
          <a:xfrm>
            <a:off x="5060559" y="-3652"/>
            <a:ext cx="2494597" cy="2984500"/>
          </a:xfrm>
        </p:spPr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B4C44DCB-A528-6AF8-DE0A-A23FC64761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r="21888"/>
          <a:stretch/>
        </p:blipFill>
        <p:spPr>
          <a:xfrm>
            <a:off x="0" y="0"/>
            <a:ext cx="2507296" cy="2977197"/>
          </a:xfr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5856A505-5854-D85D-6DCA-1B4C3CE7FC1E}"/>
              </a:ext>
            </a:extLst>
          </p:cNvPr>
          <p:cNvSpPr txBox="1"/>
          <p:nvPr/>
        </p:nvSpPr>
        <p:spPr>
          <a:xfrm>
            <a:off x="519463" y="4626762"/>
            <a:ext cx="642345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175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UNDIRFYRIRSÖGN KEMUR HÉR, MIÐJUSETT OG STÆRÐ EFTIR PLÁSSI</a:t>
            </a:r>
            <a:endParaRPr sz="1750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5CC610C6-873C-8ADF-B900-BEB42EDA3A89}"/>
              </a:ext>
            </a:extLst>
          </p:cNvPr>
          <p:cNvSpPr txBox="1"/>
          <p:nvPr/>
        </p:nvSpPr>
        <p:spPr>
          <a:xfrm>
            <a:off x="588759" y="5034902"/>
            <a:ext cx="6386195" cy="291104"/>
          </a:xfrm>
          <a:prstGeom prst="rect">
            <a:avLst/>
          </a:prstGeom>
          <a:solidFill>
            <a:srgbClr val="004B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29"/>
              </a:spcBef>
              <a:tabLst>
                <a:tab pos="3406775" algn="l"/>
                <a:tab pos="3627754" algn="l"/>
                <a:tab pos="5074285" algn="l"/>
                <a:tab pos="5295265" algn="l"/>
              </a:tabLst>
            </a:pP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Miðvikudaginn</a:t>
            </a:r>
            <a:r>
              <a:rPr sz="1700" b="1" spc="10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14.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 err="1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september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202</a:t>
            </a:r>
            <a:r>
              <a:rPr lang="is-IS"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3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kl:</a:t>
            </a:r>
            <a:r>
              <a:rPr sz="1700" b="1" spc="8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13:00-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16:00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Hringsalur</a:t>
            </a:r>
            <a:endParaRPr sz="1700" b="1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458ADE65-DC38-0296-F68D-4E643DDAD7DF}"/>
              </a:ext>
            </a:extLst>
          </p:cNvPr>
          <p:cNvSpPr txBox="1"/>
          <p:nvPr/>
        </p:nvSpPr>
        <p:spPr>
          <a:xfrm>
            <a:off x="576060" y="5575300"/>
            <a:ext cx="6388100" cy="401584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00" b="1" spc="-1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Fyrirlesarar</a:t>
            </a:r>
            <a:endParaRPr sz="1400" b="1" dirty="0">
              <a:latin typeface="Arial Narrow" panose="020B0606020202030204" pitchFamily="34" charset="0"/>
              <a:cs typeface="Formata Condensed"/>
            </a:endParaRPr>
          </a:p>
          <a:p>
            <a:pPr marL="330835" marR="5080" indent="-217170">
              <a:lnSpc>
                <a:spcPts val="1500"/>
              </a:lnSpc>
              <a:spcBef>
                <a:spcPts val="345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ipsum dolor sit amet, consectetur adipiscing elit. Duis consectetur bibendum sapien ut rhoncus. Curabitur semper sit amet risus eget aliquam.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consectetur adipiscing elit. Duis consectetur bibendum sapien ut rhoncus. Curabitur semper sit amet risus eget aliquam</a:t>
            </a:r>
            <a:r>
              <a:rPr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Lorem, consectetur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Lorem ipsum dolor sit amet, consectetur adipiscing elit. Duis consectetur bibendum sapien ut rhoncus. Curabitur semper sit amet risus eget aliquam.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 algn="ctr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b="1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Allir velkomnir – léttar veitingar í boð.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latin typeface="Formata LightCondensed"/>
              <a:cs typeface="Formata LightCondensed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F8A3C215-B9C8-E69D-98D6-C2B03CC1F663}"/>
              </a:ext>
            </a:extLst>
          </p:cNvPr>
          <p:cNvSpPr/>
          <p:nvPr/>
        </p:nvSpPr>
        <p:spPr>
          <a:xfrm>
            <a:off x="576060" y="3685375"/>
            <a:ext cx="6386195" cy="0"/>
          </a:xfrm>
          <a:custGeom>
            <a:avLst/>
            <a:gdLst/>
            <a:ahLst/>
            <a:cxnLst/>
            <a:rect l="l" t="t" r="r" b="b"/>
            <a:pathLst>
              <a:path w="6386195">
                <a:moveTo>
                  <a:pt x="0" y="0"/>
                </a:moveTo>
                <a:lnTo>
                  <a:pt x="6385826" y="0"/>
                </a:lnTo>
              </a:path>
            </a:pathLst>
          </a:custGeom>
          <a:ln w="24688">
            <a:solidFill>
              <a:srgbClr val="004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939A578B-D06B-BA66-5625-5A5D371D4467}"/>
              </a:ext>
            </a:extLst>
          </p:cNvPr>
          <p:cNvSpPr txBox="1"/>
          <p:nvPr/>
        </p:nvSpPr>
        <p:spPr>
          <a:xfrm>
            <a:off x="519464" y="3685375"/>
            <a:ext cx="645549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6500" b="1" spc="270" dirty="0">
                <a:solidFill>
                  <a:srgbClr val="004B7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AÐALFYRIRSÖGN</a:t>
            </a:r>
            <a:endParaRPr sz="6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F213B411-5284-B7F9-A7B5-2545A4A98698}"/>
              </a:ext>
            </a:extLst>
          </p:cNvPr>
          <p:cNvSpPr txBox="1">
            <a:spLocks/>
          </p:cNvSpPr>
          <p:nvPr/>
        </p:nvSpPr>
        <p:spPr>
          <a:xfrm>
            <a:off x="600742" y="3365500"/>
            <a:ext cx="63861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MÁLÞING EÐA FYRIRLESTUR</a:t>
            </a:r>
            <a:r>
              <a:rPr lang="pt-BR" sz="1900" spc="16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Á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spc="45" dirty="0">
                <a:solidFill>
                  <a:srgbClr val="004B7A"/>
                </a:solidFill>
                <a:latin typeface="Arial Narrow" panose="020B0606020202030204" pitchFamily="34" charset="0"/>
              </a:rPr>
              <a:t>VEGUM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HVERS HÉR</a:t>
            </a:r>
            <a:endParaRPr lang="pt-BR" sz="1900" spc="-10" dirty="0">
              <a:solidFill>
                <a:srgbClr val="004B7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8437</TotalTime>
  <Words>1204</Words>
  <Application>Microsoft Office PowerPoint</Application>
  <PresentationFormat>Custom</PresentationFormat>
  <Paragraphs>98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 Narrow</vt:lpstr>
      <vt:lpstr>Calibri</vt:lpstr>
      <vt:lpstr>Formata LightCondensed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Íris Jónsdóttir</cp:lastModifiedBy>
  <cp:revision>6</cp:revision>
  <dcterms:created xsi:type="dcterms:W3CDTF">2023-06-14T14:04:05Z</dcterms:created>
  <dcterms:modified xsi:type="dcterms:W3CDTF">2023-06-28T14:24:17Z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2023-06-14T00:00:00Z</vt:filetime>
  </property>
  <property fmtid="{D5CDD505-2E9C-101B-9397-08002B2CF9AE}" pid="3" name="Creator">
    <vt:lpwstr>Adobe InDesign 17.3 (Windows)</vt:lpwstr>
  </property>
  <property fmtid="{D5CDD505-2E9C-101B-9397-08002B2CF9AE}" pid="4" name="LastSaved">
    <vt:filetime>2023-06-14T00:00:00Z</vt:filetime>
  </property>
  <property fmtid="{D5CDD505-2E9C-101B-9397-08002B2CF9AE}" pid="5" name="Producer">
    <vt:lpwstr>Adobe PDF Library 16.0.7</vt:lpwstr>
  </property>
</Properties>
</file>